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37"/>
  </p:notesMasterIdLst>
  <p:sldIdLst>
    <p:sldId id="256" r:id="rId2"/>
    <p:sldId id="767" r:id="rId3"/>
    <p:sldId id="295" r:id="rId4"/>
    <p:sldId id="301" r:id="rId5"/>
    <p:sldId id="748" r:id="rId6"/>
    <p:sldId id="768" r:id="rId7"/>
    <p:sldId id="760" r:id="rId8"/>
    <p:sldId id="747" r:id="rId9"/>
    <p:sldId id="754" r:id="rId10"/>
    <p:sldId id="753" r:id="rId11"/>
    <p:sldId id="269" r:id="rId12"/>
    <p:sldId id="762" r:id="rId13"/>
    <p:sldId id="270" r:id="rId14"/>
    <p:sldId id="750" r:id="rId15"/>
    <p:sldId id="763" r:id="rId16"/>
    <p:sldId id="293" r:id="rId17"/>
    <p:sldId id="273" r:id="rId18"/>
    <p:sldId id="764" r:id="rId19"/>
    <p:sldId id="744" r:id="rId20"/>
    <p:sldId id="756" r:id="rId21"/>
    <p:sldId id="769" r:id="rId22"/>
    <p:sldId id="770" r:id="rId23"/>
    <p:sldId id="775" r:id="rId24"/>
    <p:sldId id="776" r:id="rId25"/>
    <p:sldId id="777" r:id="rId26"/>
    <p:sldId id="778" r:id="rId27"/>
    <p:sldId id="771" r:id="rId28"/>
    <p:sldId id="772" r:id="rId29"/>
    <p:sldId id="774" r:id="rId30"/>
    <p:sldId id="779" r:id="rId31"/>
    <p:sldId id="780" r:id="rId32"/>
    <p:sldId id="765" r:id="rId33"/>
    <p:sldId id="758" r:id="rId34"/>
    <p:sldId id="759" r:id="rId35"/>
    <p:sldId id="76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25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522" userDrawn="1">
          <p15:clr>
            <a:srgbClr val="A4A3A4"/>
          </p15:clr>
        </p15:guide>
        <p15:guide id="5" pos="1617" userDrawn="1">
          <p15:clr>
            <a:srgbClr val="A4A3A4"/>
          </p15:clr>
        </p15:guide>
        <p15:guide id="6" pos="1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02"/>
      </p:cViewPr>
      <p:guideLst>
        <p:guide orient="horz" pos="2160"/>
        <p:guide pos="4725"/>
        <p:guide orient="horz" pos="2260"/>
        <p:guide pos="3522"/>
        <p:guide pos="1617"/>
        <p:guide pos="1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C3C13-324C-4012-96D4-C5A1B675096B}" type="datetimeFigureOut">
              <a:rPr lang="de-AT" smtClean="0"/>
              <a:t>25.11.2025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0D504-80EA-46D1-9FF0-AE3298B7B3A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372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996992" cy="365125"/>
          </a:xfrm>
        </p:spPr>
        <p:txBody>
          <a:bodyPr/>
          <a:lstStyle/>
          <a:p>
            <a:fld id="{6CE1B2E0-03B6-41E4-9846-FE8085C83C75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r>
              <a:rPr lang="en-US" dirty="0"/>
              <a:t>2. OÖ </a:t>
            </a:r>
            <a:r>
              <a:rPr lang="en-US" dirty="0" err="1"/>
              <a:t>Bodenbündnis</a:t>
            </a:r>
            <a:r>
              <a:rPr lang="en-US" dirty="0"/>
              <a:t> </a:t>
            </a:r>
            <a:r>
              <a:rPr lang="en-US" dirty="0" err="1"/>
              <a:t>Vernetzungstreffen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C84E683-CB95-4D5F-B9AD-05DF4373C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263" y="6130848"/>
            <a:ext cx="2921737" cy="601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709738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141663"/>
            <a:ext cx="2834640" cy="267450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BFE6-2314-4FD6-BAE9-84E72FA0D98D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709738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8232" y="763262"/>
            <a:ext cx="8115230" cy="5331475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141663"/>
            <a:ext cx="2834640" cy="267392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8A2F-11B5-4790-B27F-2EC559A1548C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709738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141663"/>
            <a:ext cx="2834640" cy="267392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8A2F-11B5-4790-B27F-2EC559A1548C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709738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3992206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141663"/>
            <a:ext cx="2834640" cy="267392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9A0F-8402-4CA2-AEF4-CDD1A452C71F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6CD97F-A7E2-4014-8961-0A4EF27AB07F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696200" y="767419"/>
            <a:ext cx="3990975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47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AB6B-3F7E-43D8-A615-C34A8A456DE4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14D9-1F64-4BBF-BCA8-1B3C2987B705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FEC0-68E6-44A9-B9BB-8EE563E9D3B7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08FD-B356-41EE-B4E6-991148BCBDAC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F17B-AD62-4EB5-AE42-5D3BEF9CCB47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44-F017-42B7-9B4C-F146E369CF86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F37E-6884-4D03-8C39-B81C9F0DC306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B7-5325-46EC-8A1C-1526AB1DCFEC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0E56A93-7BF1-4EC1-A33A-179DBD984D61}"/>
              </a:ext>
            </a:extLst>
          </p:cNvPr>
          <p:cNvSpPr/>
          <p:nvPr userDrawn="1"/>
        </p:nvSpPr>
        <p:spPr>
          <a:xfrm>
            <a:off x="6167438" y="765175"/>
            <a:ext cx="6024562" cy="809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7F63DA6-E74F-4F3F-AA9F-E9190A7EF007}"/>
              </a:ext>
            </a:extLst>
          </p:cNvPr>
          <p:cNvSpPr/>
          <p:nvPr userDrawn="1"/>
        </p:nvSpPr>
        <p:spPr>
          <a:xfrm>
            <a:off x="0" y="765175"/>
            <a:ext cx="6024563" cy="80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B63D-877A-4F21-BEB2-3798ABA68005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79DAF5C-3A7C-4C13-90C9-4B619CE3CB0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1575139"/>
            <a:ext cx="6024561" cy="452323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118EA16-16C2-44B0-80C9-5EE5EC64F2AC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167438" y="1575139"/>
            <a:ext cx="6024561" cy="452323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E1B694-866C-4DF0-965A-09A3665B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765175"/>
            <a:ext cx="5910264" cy="809964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4533ECC-9CEA-424E-8D73-884A4BFDBE02}"/>
              </a:ext>
            </a:extLst>
          </p:cNvPr>
          <p:cNvSpPr txBox="1">
            <a:spLocks/>
          </p:cNvSpPr>
          <p:nvPr userDrawn="1"/>
        </p:nvSpPr>
        <p:spPr>
          <a:xfrm>
            <a:off x="6281736" y="765175"/>
            <a:ext cx="5910264" cy="809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Mastertitelformat bearbeiten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156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7F63DA6-E74F-4F3F-AA9F-E9190A7EF007}"/>
              </a:ext>
            </a:extLst>
          </p:cNvPr>
          <p:cNvSpPr/>
          <p:nvPr userDrawn="1"/>
        </p:nvSpPr>
        <p:spPr>
          <a:xfrm>
            <a:off x="0" y="765175"/>
            <a:ext cx="12192000" cy="80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9B23-CEF1-4904-AFC2-C6197A478B40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79DAF5C-3A7C-4C13-90C9-4B619CE3CB0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1575139"/>
            <a:ext cx="6024564" cy="452323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118EA16-16C2-44B0-80C9-5EE5EC64F2AC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167438" y="1575139"/>
            <a:ext cx="6024561" cy="452323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E1B694-866C-4DF0-965A-09A3665B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765175"/>
            <a:ext cx="5910264" cy="809964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58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3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76DFAB-3625-4715-B56D-8F6383F57625}" type="datetime1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2. OÖ Bodenbündnis Vernetzungstreffen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3" r:id="rId8"/>
    <p:sldLayoutId id="2147483854" r:id="rId9"/>
    <p:sldLayoutId id="2147483848" r:id="rId10"/>
    <p:sldLayoutId id="2147483849" r:id="rId11"/>
    <p:sldLayoutId id="2147483855" r:id="rId12"/>
    <p:sldLayoutId id="2147483852" r:id="rId13"/>
    <p:sldLayoutId id="2147483850" r:id="rId14"/>
    <p:sldLayoutId id="214748385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pos="2162" userDrawn="1">
          <p15:clr>
            <a:srgbClr val="F26B43"/>
          </p15:clr>
        </p15:guide>
        <p15:guide id="5" orient="horz" pos="1979" userDrawn="1">
          <p15:clr>
            <a:srgbClr val="F26B43"/>
          </p15:clr>
        </p15:guide>
        <p15:guide id="6" orient="horz" pos="1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71C08-0764-4389-B5BF-49188446E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388" y="1642341"/>
            <a:ext cx="7315200" cy="1819748"/>
          </a:xfrm>
        </p:spPr>
        <p:txBody>
          <a:bodyPr>
            <a:normAutofit/>
          </a:bodyPr>
          <a:lstStyle/>
          <a:p>
            <a:r>
              <a:rPr lang="de-AT" dirty="0"/>
              <a:t>Biodiversität </a:t>
            </a:r>
            <a:br>
              <a:rPr lang="de-AT" dirty="0"/>
            </a:br>
            <a:r>
              <a:rPr lang="de-AT" dirty="0"/>
              <a:t>im Betrieb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CF9E59-B2BA-4DF3-9BA6-D4C853184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3581935"/>
            <a:ext cx="7315200" cy="914400"/>
          </a:xfrm>
        </p:spPr>
        <p:txBody>
          <a:bodyPr>
            <a:normAutofit/>
          </a:bodyPr>
          <a:lstStyle/>
          <a:p>
            <a:r>
              <a:rPr lang="de-AT" dirty="0"/>
              <a:t>Erfahrungen aus der Praxis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7FD352-B1FE-4BE7-B32F-E1D6C1999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248772" y="771525"/>
            <a:ext cx="2943225" cy="53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8850B9E8-BEDE-4F30-B4AC-FB5701266DF6}"/>
              </a:ext>
            </a:extLst>
          </p:cNvPr>
          <p:cNvSpPr txBox="1">
            <a:spLocks noChangeArrowheads="1"/>
          </p:cNvSpPr>
          <p:nvPr/>
        </p:nvSpPr>
        <p:spPr>
          <a:xfrm>
            <a:off x="885824" y="4616181"/>
            <a:ext cx="3841623" cy="232257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altLang="de-DE" dirty="0">
                <a:solidFill>
                  <a:schemeClr val="tx1"/>
                </a:solidFill>
              </a:rPr>
              <a:t>DI Markus Kumpfmüller</a:t>
            </a:r>
            <a:br>
              <a:rPr lang="de-AT" altLang="de-DE" dirty="0">
                <a:solidFill>
                  <a:schemeClr val="tx1"/>
                </a:solidFill>
              </a:rPr>
            </a:br>
            <a:r>
              <a:rPr lang="de-AT" altLang="de-DE" dirty="0">
                <a:solidFill>
                  <a:schemeClr val="tx1"/>
                </a:solidFill>
              </a:rPr>
              <a:t>Landschaftsarchitekt Steyr</a:t>
            </a:r>
          </a:p>
          <a:p>
            <a:r>
              <a:rPr lang="de-AT" altLang="de-DE" dirty="0">
                <a:solidFill>
                  <a:schemeClr val="tx1"/>
                </a:solidFill>
              </a:rPr>
              <a:t>Vorstand REWISA-Netzwerk</a:t>
            </a:r>
          </a:p>
          <a:p>
            <a:endParaRPr lang="de-AT" altLang="de-DE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, Essen enthält.&#10;&#10;Automatisch generierte Beschreibung">
            <a:extLst>
              <a:ext uri="{FF2B5EF4-FFF2-40B4-BE49-F238E27FC236}">
                <a16:creationId xmlns:a16="http://schemas.microsoft.com/office/drawing/2014/main" id="{96138DED-3390-4333-8F3F-B311FF828B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127" y="6104708"/>
            <a:ext cx="1347531" cy="7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0DCCE-7925-9E2D-A7F0-A7DBFA19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1143000"/>
            <a:ext cx="3032113" cy="1709738"/>
          </a:xfrm>
        </p:spPr>
        <p:txBody>
          <a:bodyPr/>
          <a:lstStyle/>
          <a:p>
            <a:r>
              <a:rPr lang="de-AT" dirty="0"/>
              <a:t>Dachbegrünung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14B21DB-A13A-6241-946D-89DAEFE0CD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AD6B8D-A77F-5139-ADC9-777DC7B8A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Intensiv – mehr als 20cm Substratauflage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022C8-5EE0-6D53-BCAA-3F79C478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3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7B981-7003-4335-8E5A-BE6CEB17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Bäume</a:t>
            </a: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DE5820BD-5DD0-4E0F-A86B-A24696D3DA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080A45-5D16-4C70-9462-BFE02E4D9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AT" dirty="0"/>
              <a:t>Weg von Säulen, Kugeln und fremdländischen Bäumen</a:t>
            </a:r>
            <a:endParaRPr lang="de-AT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de-AT" sz="1600" dirty="0">
              <a:solidFill>
                <a:schemeClr val="tx1"/>
              </a:solidFill>
            </a:endParaRPr>
          </a:p>
          <a:p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DC4030-F350-4536-B8AC-70AF5ADD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Bildplatzhalter 8" descr="Ein Bild, das draußen, Himmel, Fahrzeug, Landfahrzeug enthält.&#10;&#10;Automatisch generierte Beschreibung">
            <a:extLst>
              <a:ext uri="{FF2B5EF4-FFF2-40B4-BE49-F238E27FC236}">
                <a16:creationId xmlns:a16="http://schemas.microsoft.com/office/drawing/2014/main" id="{848FC672-0F54-E9E1-52B8-D4AA4CF5016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C795CDA-3422-475B-AC29-D2CABEC282A4}"/>
              </a:ext>
            </a:extLst>
          </p:cNvPr>
          <p:cNvSpPr txBox="1"/>
          <p:nvPr/>
        </p:nvSpPr>
        <p:spPr>
          <a:xfrm>
            <a:off x="9859992" y="5790594"/>
            <a:ext cx="1825882" cy="307777"/>
          </a:xfrm>
          <a:prstGeom prst="rect">
            <a:avLst/>
          </a:prstGeom>
          <a:solidFill>
            <a:srgbClr val="F7F0DE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© Johannes </a:t>
            </a:r>
            <a:r>
              <a:rPr lang="de-AT" sz="1400" dirty="0" err="1"/>
              <a:t>Hloch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87511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7B981-7003-4335-8E5A-BE6CEB17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Bäume pflanzen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080A45-5D16-4C70-9462-BFE02E4D9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141663"/>
            <a:ext cx="2834640" cy="26739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AT" sz="1600" dirty="0" err="1">
                <a:solidFill>
                  <a:schemeClr val="tx1"/>
                </a:solidFill>
              </a:rPr>
              <a:t>Großkronige</a:t>
            </a:r>
            <a:r>
              <a:rPr lang="de-AT" sz="1600" dirty="0">
                <a:solidFill>
                  <a:schemeClr val="tx1"/>
                </a:solidFill>
              </a:rPr>
              <a:t> Bäume</a:t>
            </a:r>
          </a:p>
          <a:p>
            <a:pPr>
              <a:defRPr/>
            </a:pPr>
            <a:r>
              <a:rPr lang="de-AT" sz="1600" dirty="0">
                <a:solidFill>
                  <a:schemeClr val="tx1"/>
                </a:solidFill>
              </a:rPr>
              <a:t>Angepasst an Klimawandel</a:t>
            </a:r>
          </a:p>
          <a:p>
            <a:pPr>
              <a:defRPr/>
            </a:pPr>
            <a:r>
              <a:rPr lang="de-AT" sz="1600" dirty="0">
                <a:solidFill>
                  <a:schemeClr val="tx1"/>
                </a:solidFill>
              </a:rPr>
              <a:t>In lebensfreundlichem Umfeld</a:t>
            </a:r>
          </a:p>
          <a:p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DC4030-F350-4536-B8AC-70AF5ADD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DE5820BD-5DD0-4E0F-A86B-A24696D3DA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C795CDA-3422-475B-AC29-D2CABEC282A4}"/>
              </a:ext>
            </a:extLst>
          </p:cNvPr>
          <p:cNvSpPr txBox="1"/>
          <p:nvPr/>
        </p:nvSpPr>
        <p:spPr>
          <a:xfrm>
            <a:off x="9859992" y="5790594"/>
            <a:ext cx="1825882" cy="307777"/>
          </a:xfrm>
          <a:prstGeom prst="rect">
            <a:avLst/>
          </a:prstGeom>
          <a:solidFill>
            <a:srgbClr val="F7F0DE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dirty="0"/>
              <a:t>© Johannes </a:t>
            </a:r>
            <a:r>
              <a:rPr lang="de-AT" sz="1400" dirty="0" err="1"/>
              <a:t>Hloch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74250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4C216-C39B-4FDE-B001-DFFBABC6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Bäume pflanzen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B9F93C-3CC6-43AB-8555-810EE3B52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141663"/>
            <a:ext cx="2834640" cy="267392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 alt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Geeignete heimische Baumarten</a:t>
            </a:r>
          </a:p>
          <a:p>
            <a:pPr>
              <a:defRPr/>
            </a:pPr>
            <a:r>
              <a:rPr lang="de-DE" alt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Espe, Feldahorn, </a:t>
            </a:r>
            <a:r>
              <a:rPr lang="de-DE" alt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Hainbuche,Vogelkirsche</a:t>
            </a:r>
            <a:r>
              <a:rPr lang="de-DE" alt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Rot-Föhre, Eibe, Ulme …</a:t>
            </a:r>
          </a:p>
          <a:p>
            <a:pPr>
              <a:defRPr/>
            </a:pPr>
            <a:r>
              <a:rPr lang="de-DE" altLang="de-DE" dirty="0">
                <a:latin typeface="Century Gothic" panose="020B0502020202020204" pitchFamily="34" charset="0"/>
              </a:rPr>
              <a:t>… und Arten aus angrenzenden Klimazonen</a:t>
            </a:r>
          </a:p>
          <a:p>
            <a:pPr>
              <a:defRPr/>
            </a:pPr>
            <a:r>
              <a:rPr lang="de-DE" alt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Platane, Blumenesche, Silberlinde</a:t>
            </a:r>
            <a:r>
              <a:rPr lang="de-DE" altLang="de-DE" dirty="0">
                <a:latin typeface="Century Gothic" panose="020B0502020202020204" pitchFamily="34" charset="0"/>
              </a:rPr>
              <a:t>, Zerreiche, Flaumeiche, Felsen-Ahorn, Hopfenbuche</a:t>
            </a:r>
            <a:endParaRPr lang="de-DE" alt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D1DEA0-1A2C-4FFD-A9BF-A395438A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C558ACF2-DF9D-468E-90AC-1C63794121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30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17149-D687-4BD4-AD75-C80D6099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Blumenwiese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522F755F-2CE9-48C4-BF79-3536100E53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EE77E2-39DE-4738-84DF-2BEA4D5DE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>
                <a:latin typeface="Century Gothic" panose="020B0502020202020204" pitchFamily="34" charset="0"/>
              </a:rPr>
              <a:t>Alternative zum Standardrasen</a:t>
            </a:r>
            <a:endParaRPr lang="de-AT" dirty="0"/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53F34E-2E4D-43B1-AA6C-0CB7DF64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Bildplatzhalter 6" descr="Ein Bild, das draußen, Baum, Straße, Himmel enthält.&#10;&#10;Automatisch generierte Beschreibung">
            <a:extLst>
              <a:ext uri="{FF2B5EF4-FFF2-40B4-BE49-F238E27FC236}">
                <a16:creationId xmlns:a16="http://schemas.microsoft.com/office/drawing/2014/main" id="{B9726F25-5CFD-DD9A-E96F-8CC8260259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961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17149-D687-4BD4-AD75-C80D6099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Blumenwiese</a:t>
            </a:r>
          </a:p>
        </p:txBody>
      </p:sp>
      <p:pic>
        <p:nvPicPr>
          <p:cNvPr id="8" name="Bildplatzhalter 7" descr="Ein Bild, das Gras, draußen, Blume, sitzend enthält.&#10;&#10;Automatisch generierte Beschreibung">
            <a:extLst>
              <a:ext uri="{FF2B5EF4-FFF2-40B4-BE49-F238E27FC236}">
                <a16:creationId xmlns:a16="http://schemas.microsoft.com/office/drawing/2014/main" id="{522F755F-2CE9-48C4-BF79-3536100E53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EE77E2-39DE-4738-84DF-2BEA4D5DE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>
                <a:latin typeface="Century Gothic" panose="020B0502020202020204" pitchFamily="34" charset="0"/>
              </a:rPr>
              <a:t>Neuanlage auf reinem Schotter</a:t>
            </a:r>
            <a:endParaRPr lang="de-AT" dirty="0"/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53F34E-2E4D-43B1-AA6C-0CB7DF64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8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04B7F-A7CA-46ED-9C44-B7E7439F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/>
              <a:t>Blumenwiesen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3E635A-ECB4-4BD2-A183-75A43612D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Umwandlung durch Abtrag Rasensoden</a:t>
            </a:r>
          </a:p>
          <a:p>
            <a:r>
              <a:rPr lang="de-AT" dirty="0"/>
              <a:t>Neuansaat aus zertifiziertem regionalem Saatgut</a:t>
            </a:r>
          </a:p>
          <a:p>
            <a:r>
              <a:rPr lang="de-AT" dirty="0" err="1"/>
              <a:t>zB</a:t>
            </a:r>
            <a:r>
              <a:rPr lang="de-AT" dirty="0"/>
              <a:t>. REWISA-Netzwerk – www.rewisa-netzwerk.at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0D864C-37A6-4AD4-BAD7-FE4B8D24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Bildplatzhalter 9" descr="Ein Bild, das Gras, draußen, Mann, spielend enthält.&#10;&#10;Automatisch generierte Beschreibung">
            <a:extLst>
              <a:ext uri="{FF2B5EF4-FFF2-40B4-BE49-F238E27FC236}">
                <a16:creationId xmlns:a16="http://schemas.microsoft.com/office/drawing/2014/main" id="{1F370693-3394-42DB-8137-72647BC5E5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Bildplatzhalter 11" descr="Ein Bild, das Gras, draußen, Gebäude, Feld enthält.&#10;&#10;Automatisch generierte Beschreibung">
            <a:extLst>
              <a:ext uri="{FF2B5EF4-FFF2-40B4-BE49-F238E27FC236}">
                <a16:creationId xmlns:a16="http://schemas.microsoft.com/office/drawing/2014/main" id="{66F9C4D7-799C-4B4C-AE04-983A7904ED6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206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04B7F-A7CA-46ED-9C44-B7E7439F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800" dirty="0"/>
              <a:t>Blumen-</a:t>
            </a:r>
            <a:r>
              <a:rPr lang="de-AT" sz="2800" dirty="0" err="1"/>
              <a:t>sickermulden</a:t>
            </a:r>
            <a:endParaRPr lang="de-AT" sz="2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3E635A-ECB4-4BD2-A183-75A43612D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Umwandlung von Rasensickermulden</a:t>
            </a:r>
          </a:p>
          <a:p>
            <a:r>
              <a:rPr lang="de-AT" dirty="0"/>
              <a:t>Pflanzung von heimischen Wildblumen</a:t>
            </a:r>
          </a:p>
          <a:p>
            <a:r>
              <a:rPr lang="de-AT" dirty="0"/>
              <a:t>Ein- oder zweimähdig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0D864C-37A6-4AD4-BAD7-FE4B8D24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4" descr="3_Schenker 0510- (15)">
            <a:extLst>
              <a:ext uri="{FF2B5EF4-FFF2-40B4-BE49-F238E27FC236}">
                <a16:creationId xmlns:a16="http://schemas.microsoft.com/office/drawing/2014/main" id="{F5142FAA-3FE7-473D-A531-9A409888EB5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3_DSC07422">
            <a:extLst>
              <a:ext uri="{FF2B5EF4-FFF2-40B4-BE49-F238E27FC236}">
                <a16:creationId xmlns:a16="http://schemas.microsoft.com/office/drawing/2014/main" id="{54D78089-8B05-44D6-A6E4-E960EE00E60D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1">
            <a:extLst>
              <a:ext uri="{FF2B5EF4-FFF2-40B4-BE49-F238E27FC236}">
                <a16:creationId xmlns:a16="http://schemas.microsoft.com/office/drawing/2014/main" id="{3721F82F-1A9F-4266-8681-954B569A0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561" y="5836836"/>
            <a:ext cx="1528762" cy="260350"/>
          </a:xfrm>
          <a:prstGeom prst="rect">
            <a:avLst/>
          </a:prstGeom>
          <a:solidFill>
            <a:srgbClr val="FFFFCC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altLang="de-DE" sz="1100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Schenker </a:t>
            </a:r>
            <a:r>
              <a:rPr lang="de-DE" altLang="de-DE" sz="1100" dirty="0" err="1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Hörsching</a:t>
            </a:r>
            <a:endParaRPr lang="de-AT" altLang="de-DE" sz="1100" dirty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6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6FFE6-1341-E8AE-5C88-23A14AC1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Beleuchtung</a:t>
            </a:r>
          </a:p>
        </p:txBody>
      </p:sp>
      <p:pic>
        <p:nvPicPr>
          <p:cNvPr id="8" name="Bildplatzhalter 7" descr="Ein Bild, das Text, Screenshot, Haus, draußen enthält.&#10;&#10;Automatisch generierte Beschreibung">
            <a:extLst>
              <a:ext uri="{FF2B5EF4-FFF2-40B4-BE49-F238E27FC236}">
                <a16:creationId xmlns:a16="http://schemas.microsoft.com/office/drawing/2014/main" id="{04F32757-5BA1-3EED-C20F-1EFD4728D1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445" y="767418"/>
            <a:ext cx="4082447" cy="5330169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E94730-8331-F5CC-65B5-72B8C0006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Licht das mehr nützt als stört</a:t>
            </a:r>
          </a:p>
          <a:p>
            <a:r>
              <a:rPr lang="de-AT" dirty="0"/>
              <a:t>Links: Zu viel, zu hell, </a:t>
            </a:r>
            <a:r>
              <a:rPr lang="de-AT" dirty="0" err="1"/>
              <a:t>ungelenkt</a:t>
            </a:r>
            <a:endParaRPr lang="de-AT" dirty="0"/>
          </a:p>
          <a:p>
            <a:r>
              <a:rPr lang="de-AT" dirty="0"/>
              <a:t>Rechts: Abgesenkt während der Nachtkernzeit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1B3EC4-396F-C67F-8FCC-55C78964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Bildplatzhalter 7" descr="Ein Bild, das Text, Screenshot, Haus, draußen enthält.&#10;&#10;Automatisch generierte Beschreibung">
            <a:extLst>
              <a:ext uri="{FF2B5EF4-FFF2-40B4-BE49-F238E27FC236}">
                <a16:creationId xmlns:a16="http://schemas.microsoft.com/office/drawing/2014/main" id="{4763E574-78F9-59BB-4861-DD0C46F6F54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9954" y="767418"/>
            <a:ext cx="3352851" cy="5330169"/>
          </a:xfrm>
        </p:spPr>
      </p:pic>
    </p:spTree>
    <p:extLst>
      <p:ext uri="{BB962C8B-B14F-4D97-AF65-F5344CB8AC3E}">
        <p14:creationId xmlns:p14="http://schemas.microsoft.com/office/powerpoint/2010/main" val="346543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38C3E-7ACC-4049-9D5F-F4538DB4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1143000"/>
            <a:ext cx="3256383" cy="1709738"/>
          </a:xfrm>
        </p:spPr>
        <p:txBody>
          <a:bodyPr>
            <a:normAutofit/>
          </a:bodyPr>
          <a:lstStyle/>
          <a:p>
            <a:r>
              <a:rPr lang="de-AT" sz="2400" dirty="0"/>
              <a:t>Information</a:t>
            </a:r>
          </a:p>
        </p:txBody>
      </p:sp>
      <p:pic>
        <p:nvPicPr>
          <p:cNvPr id="10" name="Bildplatzhalter 9" descr="Ein Bild, das Gras, draußen, Gebäude, Straße enthält.&#10;&#10;Automatisch generierte Beschreibung">
            <a:extLst>
              <a:ext uri="{FF2B5EF4-FFF2-40B4-BE49-F238E27FC236}">
                <a16:creationId xmlns:a16="http://schemas.microsoft.com/office/drawing/2014/main" id="{9B133936-2CEF-4166-9ED4-08E618C411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34B34F-0B9B-4475-BCEB-D800A7C26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06" y="3138910"/>
            <a:ext cx="2834640" cy="2673921"/>
          </a:xfrm>
        </p:spPr>
        <p:txBody>
          <a:bodyPr/>
          <a:lstStyle/>
          <a:p>
            <a:r>
              <a:rPr lang="de-AT" dirty="0"/>
              <a:t>Tue Gutes und rede darüber!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77A939-EEAE-42DD-B1DC-1D25E7B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Bildplatzhalter 11" descr="Ein Bild, das Gras, draußen, Haus, Gebäude enthält.&#10;&#10;Automatisch generierte Beschreibung">
            <a:extLst>
              <a:ext uri="{FF2B5EF4-FFF2-40B4-BE49-F238E27FC236}">
                <a16:creationId xmlns:a16="http://schemas.microsoft.com/office/drawing/2014/main" id="{9631F264-ED1D-4395-8AE8-FFE01E6F35A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30" b="-146"/>
          <a:stretch/>
        </p:blipFill>
        <p:spPr>
          <a:xfrm>
            <a:off x="7696200" y="767419"/>
            <a:ext cx="3990975" cy="5330952"/>
          </a:xfrm>
        </p:spPr>
      </p:pic>
    </p:spTree>
    <p:extLst>
      <p:ext uri="{BB962C8B-B14F-4D97-AF65-F5344CB8AC3E}">
        <p14:creationId xmlns:p14="http://schemas.microsoft.com/office/powerpoint/2010/main" val="221853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6079C-2B87-7DCB-2C4A-96A024BBD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7BBAB-29B8-3AED-751A-0A61C3B5D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7" y="1973562"/>
            <a:ext cx="7315200" cy="1137546"/>
          </a:xfrm>
        </p:spPr>
        <p:txBody>
          <a:bodyPr>
            <a:noAutofit/>
          </a:bodyPr>
          <a:lstStyle/>
          <a:p>
            <a:r>
              <a:rPr lang="de-AT" sz="2400" dirty="0"/>
              <a:t>Habe nun, ach, Ökologie, Architektur und Gärtnerei</a:t>
            </a:r>
            <a:br>
              <a:rPr lang="de-AT" sz="2400" dirty="0"/>
            </a:br>
            <a:r>
              <a:rPr lang="de-AT" sz="2400" dirty="0"/>
              <a:t>durchaus studiert mit heißem </a:t>
            </a:r>
            <a:r>
              <a:rPr lang="de-AT" sz="2400" dirty="0" err="1"/>
              <a:t>Bemühn</a:t>
            </a:r>
            <a:r>
              <a:rPr lang="de-AT" sz="2400" dirty="0"/>
              <a:t>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8D9D1C7-D1C1-25FB-D57D-62D38F47A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3581935"/>
            <a:ext cx="7315200" cy="914400"/>
          </a:xfrm>
        </p:spPr>
        <p:txBody>
          <a:bodyPr>
            <a:normAutofit/>
          </a:bodyPr>
          <a:lstStyle/>
          <a:p>
            <a:r>
              <a:rPr lang="de-AT" sz="2000" dirty="0"/>
              <a:t>J.W. Goethe, Faust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000796-989A-362E-A7F1-47354F467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248772" y="771525"/>
            <a:ext cx="2943225" cy="53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5FE1549D-FAB0-8F47-9D49-C6C67007391F}"/>
              </a:ext>
            </a:extLst>
          </p:cNvPr>
          <p:cNvSpPr txBox="1">
            <a:spLocks noChangeArrowheads="1"/>
          </p:cNvSpPr>
          <p:nvPr/>
        </p:nvSpPr>
        <p:spPr>
          <a:xfrm>
            <a:off x="885824" y="4616181"/>
            <a:ext cx="3841623" cy="232257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altLang="de-DE" dirty="0">
                <a:solidFill>
                  <a:schemeClr val="tx1"/>
                </a:solidFill>
              </a:rPr>
              <a:t>DI Markus Kumpfmüller</a:t>
            </a:r>
            <a:br>
              <a:rPr lang="de-AT" altLang="de-DE" dirty="0">
                <a:solidFill>
                  <a:schemeClr val="tx1"/>
                </a:solidFill>
              </a:rPr>
            </a:br>
            <a:r>
              <a:rPr lang="de-AT" altLang="de-DE" dirty="0">
                <a:solidFill>
                  <a:schemeClr val="tx1"/>
                </a:solidFill>
              </a:rPr>
              <a:t>Landschaftsarchitekt Steyr</a:t>
            </a:r>
          </a:p>
          <a:p>
            <a:r>
              <a:rPr lang="de-AT" altLang="de-DE" dirty="0">
                <a:solidFill>
                  <a:schemeClr val="tx1"/>
                </a:solidFill>
              </a:rPr>
              <a:t>Vorstand REWISA-Netzwerk</a:t>
            </a:r>
          </a:p>
          <a:p>
            <a:endParaRPr lang="de-AT" altLang="de-DE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, Essen enthält.&#10;&#10;Automatisch generierte Beschreibung">
            <a:extLst>
              <a:ext uri="{FF2B5EF4-FFF2-40B4-BE49-F238E27FC236}">
                <a16:creationId xmlns:a16="http://schemas.microsoft.com/office/drawing/2014/main" id="{0AD24E2D-1E73-38CA-9801-BAA23F1E3F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127" y="6104708"/>
            <a:ext cx="1347531" cy="7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8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B5729-6E48-546F-74EC-E7A8243F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Planung</a:t>
            </a:r>
          </a:p>
        </p:txBody>
      </p:sp>
      <p:pic>
        <p:nvPicPr>
          <p:cNvPr id="8" name="Bildplatzhalter 7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F6A83BB-4E07-F9E6-669A-52FCB61A2E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9875AB-BA4F-0D92-5F83-89430473B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 err="1"/>
              <a:t>LandschaftsarchitektInnen</a:t>
            </a:r>
            <a:r>
              <a:rPr lang="de-AT" dirty="0"/>
              <a:t> als kompetente Partner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175136-44DB-1090-9E5D-D37F88B9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1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ED2C3-8875-57F3-9C9F-5A0D920A3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08CA4-7265-F4B2-26ED-7A2EA609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Heimische Pflanzen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3D371B18-1E66-7AAF-9966-ED3E2D4082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EDEA09-2089-E903-87D2-A8492618C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REWISA-Netzwerk als kompetenter Partner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2F0438-B1F8-DD8B-8E73-7033DFB5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8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2FA2D-3C34-7360-D69B-6C879F85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 großen Stil</a:t>
            </a:r>
          </a:p>
        </p:txBody>
      </p:sp>
      <p:pic>
        <p:nvPicPr>
          <p:cNvPr id="7" name="Bildplatzhalter 6" descr="Ein Bild, das Himmel, draußen, Baum, Gebäude enthält.&#10;&#10;KI-generierte Inhalte können fehlerhaft sein.">
            <a:extLst>
              <a:ext uri="{FF2B5EF4-FFF2-40B4-BE49-F238E27FC236}">
                <a16:creationId xmlns:a16="http://schemas.microsoft.com/office/drawing/2014/main" id="{0F761868-9A01-AB22-6CCA-FC9D59998C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7FD930-28A2-B1FA-1EA8-CB5055613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Post Verteilzentrum Allhaming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D14555-A7E5-858E-733A-6DF0EAB5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40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7F6D1-303C-18B3-EFA8-992CDD4B4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B3F21-4BD7-1994-1BAB-3D2D57D0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 großen Stil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29E008E0-B750-4E82-6440-2FAEA12B75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2E4745-2003-F0D5-4DD4-77F1E0D34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Post Verteilzentrum Allhaming</a:t>
            </a:r>
          </a:p>
          <a:p>
            <a:r>
              <a:rPr lang="de-AT" dirty="0"/>
              <a:t>Öko-Inseln für MitarbeiterInnen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F66242-5B2F-69DD-5EEF-35C56F87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11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A2D68-ECFA-8DD1-6DEF-793B5C870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89C67-95C2-8322-A996-FD37B035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 großen Stil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F737D86-4F93-B93A-0E05-E8C02DE87A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E470F0-A9B4-1F73-8367-4D260B48E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Post Verteilzentrum Allhaming</a:t>
            </a:r>
          </a:p>
          <a:p>
            <a:r>
              <a:rPr lang="de-AT" dirty="0"/>
              <a:t>Öko-Park für MitarbeiterInnen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108B32-0972-0BEE-C787-276CCEF7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02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0FEB9-E697-9F66-0CEE-650F040C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888A6-781D-7490-6F67-DF4F43D0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 großen Stil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65043EA9-76ED-5E2B-0875-08CC589945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9ACB34-BDBA-3BD8-E7F6-0308D1C95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Post Verteilzentrum Allhaming</a:t>
            </a:r>
          </a:p>
          <a:p>
            <a:r>
              <a:rPr lang="de-AT" dirty="0"/>
              <a:t>Solargründach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23F933-93E5-0AF5-B7CC-77C8A8A4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96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8C47D-3E89-CAFA-790D-4E6186464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7FA54-D298-3200-569F-0FF158C2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Im großen Stil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9E70CC6C-C41E-80C8-F267-5D3CCF4E57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FEFBE3-839F-E9F5-8E35-F5F195AED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Post Verteilzentrum Allhaming</a:t>
            </a:r>
          </a:p>
          <a:p>
            <a:r>
              <a:rPr lang="de-AT" dirty="0"/>
              <a:t>Informationssystem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89BF71-4A9A-668E-ED01-E2079E53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0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2E37A-2074-EA9A-8F73-01934CFF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Klein aber fein</a:t>
            </a:r>
          </a:p>
        </p:txBody>
      </p:sp>
      <p:pic>
        <p:nvPicPr>
          <p:cNvPr id="7" name="Bildplatzhalter 6" descr="Ein Bild, das Text, Karte, Diagramm, Screenshot enthält.&#10;&#10;KI-generierte Inhalte können fehlerhaft sein.">
            <a:extLst>
              <a:ext uri="{FF2B5EF4-FFF2-40B4-BE49-F238E27FC236}">
                <a16:creationId xmlns:a16="http://schemas.microsoft.com/office/drawing/2014/main" id="{3970763A-1038-5A3C-8DE0-24D63BC873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6C34C1-75C8-6F4E-BC98-4FEBDFB20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Fa. Schinko</a:t>
            </a:r>
            <a:br>
              <a:rPr lang="de-AT" dirty="0"/>
            </a:br>
            <a:r>
              <a:rPr lang="de-AT" dirty="0"/>
              <a:t>Neumarkt im Mühlkreis 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B3EB13-0A93-3369-06FB-0E145B59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57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4803F-5F3C-0A6F-28DD-EB65E70FC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7A52-69B5-A57D-5B08-6C6E2556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Klein aber fein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BB240C-45DB-37C2-3D22-BA4DE883B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Fa. Schinko</a:t>
            </a:r>
            <a:br>
              <a:rPr lang="de-AT" dirty="0"/>
            </a:br>
            <a:r>
              <a:rPr lang="de-AT" dirty="0"/>
              <a:t>Neumarkt im Mühlkreis</a:t>
            </a:r>
          </a:p>
          <a:p>
            <a:r>
              <a:rPr lang="de-AT" dirty="0"/>
              <a:t>Ausgangssituation – Beton den keiner braucht 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DB728B-C265-9E4F-7497-A15D3006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Bildplatzhalter 8" descr="Ein Bild, das draußen, Gebäude, Schnee, Winter enthält.&#10;&#10;KI-generierte Inhalte können fehlerhaft sein.">
            <a:extLst>
              <a:ext uri="{FF2B5EF4-FFF2-40B4-BE49-F238E27FC236}">
                <a16:creationId xmlns:a16="http://schemas.microsoft.com/office/drawing/2014/main" id="{0FEE47B7-B9EA-7AED-F54E-A6A0BA28B2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3578225" y="763588"/>
            <a:ext cx="8115300" cy="5330825"/>
          </a:xfrm>
        </p:spPr>
      </p:pic>
    </p:spTree>
    <p:extLst>
      <p:ext uri="{BB962C8B-B14F-4D97-AF65-F5344CB8AC3E}">
        <p14:creationId xmlns:p14="http://schemas.microsoft.com/office/powerpoint/2010/main" val="371349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A3AB3-C7B5-5ACD-E3D2-06A2C392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C1CC1-72A3-B625-711D-B6D06005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Klein aber fein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A33D3B-8FDA-FFBD-C46D-41E53217A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Fa. Schinko</a:t>
            </a:r>
            <a:br>
              <a:rPr lang="de-AT" dirty="0"/>
            </a:br>
            <a:r>
              <a:rPr lang="de-AT" dirty="0"/>
              <a:t>Neumarkt im Mühlkreis </a:t>
            </a:r>
          </a:p>
          <a:p>
            <a:r>
              <a:rPr lang="de-AT" dirty="0"/>
              <a:t>Lebensräume auf Flins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DB8D9E-A8EB-9C9D-D4AC-9726E723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Bildplatzhalter 7" descr="Ein Bild, das draußen, Himmel, Pflanze, Baum enthält.&#10;&#10;KI-generierte Inhalte können fehlerhaft sein.">
            <a:extLst>
              <a:ext uri="{FF2B5EF4-FFF2-40B4-BE49-F238E27FC236}">
                <a16:creationId xmlns:a16="http://schemas.microsoft.com/office/drawing/2014/main" id="{8FFC493F-3184-0CC8-2A69-3B2877300E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504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581A1-1537-4E9D-A730-0D507874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Grün </a:t>
            </a:r>
            <a:br>
              <a:rPr lang="de-AT" dirty="0"/>
            </a:br>
            <a:r>
              <a:rPr lang="de-AT" dirty="0"/>
              <a:t>oder </a:t>
            </a:r>
            <a:br>
              <a:rPr lang="de-AT" dirty="0"/>
            </a:br>
            <a:r>
              <a:rPr lang="de-AT" dirty="0"/>
              <a:t>artenreich?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6EB2F7-5FF9-49B2-A7CC-A17884910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404208-4755-4B9F-B97A-FDC2F0CA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E36F8B2-1586-456D-81A8-0FF55B7EC53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Inhaltsplatzhalter 4" descr="Plus-City 0501- (2).JPG">
            <a:extLst>
              <a:ext uri="{FF2B5EF4-FFF2-40B4-BE49-F238E27FC236}">
                <a16:creationId xmlns:a16="http://schemas.microsoft.com/office/drawing/2014/main" id="{8A8F86A3-3A5C-4E86-8D86-6FB6B35AD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644" y="759629"/>
            <a:ext cx="3990975" cy="533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A9EB411-9B23-41F2-A466-9DDD5867FFF1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4" name="Picture 7" descr="DSC05894">
            <a:extLst>
              <a:ext uri="{FF2B5EF4-FFF2-40B4-BE49-F238E27FC236}">
                <a16:creationId xmlns:a16="http://schemas.microsoft.com/office/drawing/2014/main" id="{0B479B15-2E11-48EF-8FDB-A0E2537E1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969" y="759629"/>
            <a:ext cx="3990974" cy="533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96CDF57-39D4-411F-AED0-985BA44E0B23}"/>
              </a:ext>
            </a:extLst>
          </p:cNvPr>
          <p:cNvSpPr txBox="1"/>
          <p:nvPr/>
        </p:nvSpPr>
        <p:spPr>
          <a:xfrm>
            <a:off x="3665279" y="893198"/>
            <a:ext cx="2641600" cy="92233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rgbClr val="006600"/>
                </a:solidFill>
                <a:latin typeface="+mj-lt"/>
              </a:rPr>
              <a:t>1 exotischer Baustoff</a:t>
            </a:r>
          </a:p>
          <a:p>
            <a:pPr>
              <a:defRPr/>
            </a:pPr>
            <a:r>
              <a:rPr lang="de-DE" sz="1800" dirty="0">
                <a:solidFill>
                  <a:srgbClr val="006600"/>
                </a:solidFill>
                <a:latin typeface="+mj-lt"/>
              </a:rPr>
              <a:t>1 Strauchart</a:t>
            </a:r>
          </a:p>
          <a:p>
            <a:pPr>
              <a:defRPr/>
            </a:pPr>
            <a:r>
              <a:rPr lang="de-DE" sz="1800" dirty="0">
                <a:solidFill>
                  <a:srgbClr val="006600"/>
                </a:solidFill>
                <a:latin typeface="+mj-lt"/>
              </a:rPr>
              <a:t>1 Baumart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E02DA2B-6F90-47CA-8662-0A2B50FEDF20}"/>
              </a:ext>
            </a:extLst>
          </p:cNvPr>
          <p:cNvSpPr txBox="1"/>
          <p:nvPr/>
        </p:nvSpPr>
        <p:spPr>
          <a:xfrm>
            <a:off x="7851775" y="893198"/>
            <a:ext cx="2984500" cy="120015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rgbClr val="006600"/>
                </a:solidFill>
                <a:latin typeface="+mj-lt"/>
              </a:rPr>
              <a:t>10 regionale Materialien</a:t>
            </a:r>
          </a:p>
          <a:p>
            <a:pPr>
              <a:defRPr/>
            </a:pPr>
            <a:r>
              <a:rPr lang="de-DE" sz="1800" dirty="0">
                <a:solidFill>
                  <a:srgbClr val="006600"/>
                </a:solidFill>
                <a:latin typeface="+mj-lt"/>
              </a:rPr>
              <a:t>100 Kräuter und Gräser</a:t>
            </a:r>
          </a:p>
          <a:p>
            <a:pPr>
              <a:defRPr/>
            </a:pPr>
            <a:r>
              <a:rPr lang="de-DE" sz="1800" dirty="0">
                <a:solidFill>
                  <a:srgbClr val="006600"/>
                </a:solidFill>
                <a:latin typeface="+mj-lt"/>
              </a:rPr>
              <a:t>10 Straucharten</a:t>
            </a:r>
          </a:p>
          <a:p>
            <a:pPr>
              <a:defRPr/>
            </a:pPr>
            <a:r>
              <a:rPr lang="de-DE" sz="1800" dirty="0">
                <a:solidFill>
                  <a:srgbClr val="006600"/>
                </a:solidFill>
                <a:latin typeface="+mj-lt"/>
              </a:rPr>
              <a:t>10 Baumarten</a:t>
            </a:r>
          </a:p>
        </p:txBody>
      </p:sp>
    </p:spTree>
    <p:extLst>
      <p:ext uri="{BB962C8B-B14F-4D97-AF65-F5344CB8AC3E}">
        <p14:creationId xmlns:p14="http://schemas.microsoft.com/office/powerpoint/2010/main" val="1743161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E5F61-8140-F7D7-EF9D-C589F13CD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97889-0E9D-CE5B-5C53-3E41DB03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Klein aber fein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2AF424-5899-5FBD-C87E-D76A5E33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Fa. Schinko</a:t>
            </a:r>
            <a:br>
              <a:rPr lang="de-AT" dirty="0"/>
            </a:br>
            <a:r>
              <a:rPr lang="de-AT" dirty="0"/>
              <a:t>Neumarkt im Mühlkreis </a:t>
            </a:r>
          </a:p>
          <a:p>
            <a:r>
              <a:rPr lang="de-AT" dirty="0"/>
              <a:t>Totholz lebt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4D0351-5B1B-1DA0-5CAF-345FE314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CE1260F7-5AAB-1CCA-E5C8-DFF5D7DF46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56873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07B81-EE30-07C5-91B8-DBB548B15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532AC-0EBA-8C1F-A829-0D8E60A9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Klein aber fein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688077-AA76-CD7D-F9C5-1C8ACCAFA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Fa. Schinko</a:t>
            </a:r>
            <a:br>
              <a:rPr lang="de-AT" dirty="0"/>
            </a:br>
            <a:r>
              <a:rPr lang="de-AT" dirty="0"/>
              <a:t>Neumarkt im Mühlkreis</a:t>
            </a:r>
          </a:p>
          <a:p>
            <a:r>
              <a:rPr lang="de-AT" dirty="0"/>
              <a:t>Extremstandort Mikro-Biotop 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240C60-3B6C-4320-49F5-F3E8D479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732E3B02-9F60-2F09-0CFF-C222492840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583796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B5729-6E48-546F-74EC-E7A8243F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Planung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DF6A83BB-4E07-F9E6-669A-52FCB61A2E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02751" y="664243"/>
            <a:ext cx="2886605" cy="7841446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9875AB-BA4F-0D92-5F83-89430473B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 err="1"/>
              <a:t>LandschaftsarchitektInnen</a:t>
            </a:r>
            <a:r>
              <a:rPr lang="de-AT" dirty="0"/>
              <a:t> als kompetente Partner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175136-44DB-1090-9E5D-D37F88B9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10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9A96B-3579-7692-5C7D-29FF638E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Leitfaden </a:t>
            </a:r>
            <a:br>
              <a:rPr lang="de-AT" dirty="0"/>
            </a:br>
            <a:r>
              <a:rPr lang="de-AT" dirty="0"/>
              <a:t>BiB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B6F0B920-3AEB-7DC4-A7C8-97015DA7F5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9299C6-2C80-C00A-1E4A-B25DB660B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Im Auftrag der OÖ Umweltanwaltschaft</a:t>
            </a:r>
          </a:p>
          <a:p>
            <a:r>
              <a:rPr lang="de-AT" dirty="0"/>
              <a:t>Umfang 80 Seiten</a:t>
            </a:r>
          </a:p>
          <a:p>
            <a:r>
              <a:rPr lang="de-AT" dirty="0"/>
              <a:t>Kostenlos erhältlich:</a:t>
            </a:r>
          </a:p>
          <a:p>
            <a:r>
              <a:rPr lang="de-AT" dirty="0"/>
              <a:t>Juni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15E443-2970-C552-DBF6-8B6D491A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2A6E65E-B503-3A32-3392-7B69E57D50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058" y="767419"/>
            <a:ext cx="2893787" cy="54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88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71C08-0764-4389-B5BF-49188446E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388" y="1642341"/>
            <a:ext cx="7315200" cy="1819748"/>
          </a:xfrm>
        </p:spPr>
        <p:txBody>
          <a:bodyPr>
            <a:normAutofit/>
          </a:bodyPr>
          <a:lstStyle/>
          <a:p>
            <a:r>
              <a:rPr lang="de-AT" dirty="0"/>
              <a:t>Es gibt nichts Gutes!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CF9E59-B2BA-4DF3-9BA6-D4C853184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3581935"/>
            <a:ext cx="7315200" cy="914400"/>
          </a:xfr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7FD352-B1FE-4BE7-B32F-E1D6C1999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248772" y="771525"/>
            <a:ext cx="2943225" cy="53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8850B9E8-BEDE-4F30-B4AC-FB5701266DF6}"/>
              </a:ext>
            </a:extLst>
          </p:cNvPr>
          <p:cNvSpPr txBox="1">
            <a:spLocks noChangeArrowheads="1"/>
          </p:cNvSpPr>
          <p:nvPr/>
        </p:nvSpPr>
        <p:spPr>
          <a:xfrm>
            <a:off x="885824" y="4616181"/>
            <a:ext cx="3841623" cy="232257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altLang="de-DE" dirty="0">
                <a:solidFill>
                  <a:schemeClr val="tx1"/>
                </a:solidFill>
              </a:rPr>
              <a:t>DI Markus Kumpfmüller</a:t>
            </a:r>
            <a:br>
              <a:rPr lang="de-AT" altLang="de-DE" dirty="0">
                <a:solidFill>
                  <a:schemeClr val="tx1"/>
                </a:solidFill>
              </a:rPr>
            </a:br>
            <a:r>
              <a:rPr lang="de-AT" altLang="de-DE" dirty="0">
                <a:solidFill>
                  <a:schemeClr val="tx1"/>
                </a:solidFill>
              </a:rPr>
              <a:t>Landschaftsarchitekt Steyr</a:t>
            </a:r>
          </a:p>
          <a:p>
            <a:r>
              <a:rPr lang="de-AT" altLang="de-DE" dirty="0">
                <a:solidFill>
                  <a:schemeClr val="tx1"/>
                </a:solidFill>
              </a:rPr>
              <a:t>Vorstand REWISA-Netzwerk</a:t>
            </a:r>
          </a:p>
          <a:p>
            <a:endParaRPr lang="de-AT" altLang="de-DE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, Essen enthält.&#10;&#10;Automatisch generierte Beschreibung">
            <a:extLst>
              <a:ext uri="{FF2B5EF4-FFF2-40B4-BE49-F238E27FC236}">
                <a16:creationId xmlns:a16="http://schemas.microsoft.com/office/drawing/2014/main" id="{96138DED-3390-4333-8F3F-B311FF828B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127" y="6104708"/>
            <a:ext cx="1347531" cy="7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81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9B5A9-5516-FDB1-C89A-6E248CE9D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60B52-973D-0FAC-AFD5-52D7F2C49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388" y="1642341"/>
            <a:ext cx="7315200" cy="1819748"/>
          </a:xfrm>
        </p:spPr>
        <p:txBody>
          <a:bodyPr>
            <a:normAutofit/>
          </a:bodyPr>
          <a:lstStyle/>
          <a:p>
            <a:r>
              <a:rPr lang="de-AT" dirty="0"/>
              <a:t>Außer: </a:t>
            </a:r>
            <a:br>
              <a:rPr lang="de-AT" dirty="0"/>
            </a:br>
            <a:r>
              <a:rPr lang="de-AT" dirty="0"/>
              <a:t>Man tut es!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2C5BE1-8C26-B00B-0CE0-9F5CDEC24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3581935"/>
            <a:ext cx="7315200" cy="914400"/>
          </a:xfrm>
        </p:spPr>
        <p:txBody>
          <a:bodyPr>
            <a:normAutofit/>
          </a:bodyPr>
          <a:lstStyle/>
          <a:p>
            <a:r>
              <a:rPr lang="de-AT" dirty="0"/>
              <a:t>Erich Kästner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C5FBF6-F66D-E8A5-BDDD-1A6C1AFF0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248772" y="771525"/>
            <a:ext cx="2943225" cy="53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F56E18F-AE63-AE4E-5C95-BD43589B4696}"/>
              </a:ext>
            </a:extLst>
          </p:cNvPr>
          <p:cNvSpPr txBox="1">
            <a:spLocks noChangeArrowheads="1"/>
          </p:cNvSpPr>
          <p:nvPr/>
        </p:nvSpPr>
        <p:spPr>
          <a:xfrm>
            <a:off x="885824" y="4616181"/>
            <a:ext cx="3841623" cy="232257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altLang="de-DE" dirty="0">
                <a:solidFill>
                  <a:schemeClr val="tx1"/>
                </a:solidFill>
              </a:rPr>
              <a:t>DI Markus Kumpfmüller</a:t>
            </a:r>
            <a:br>
              <a:rPr lang="de-AT" altLang="de-DE" dirty="0">
                <a:solidFill>
                  <a:schemeClr val="tx1"/>
                </a:solidFill>
              </a:rPr>
            </a:br>
            <a:r>
              <a:rPr lang="de-AT" altLang="de-DE" dirty="0">
                <a:solidFill>
                  <a:schemeClr val="tx1"/>
                </a:solidFill>
              </a:rPr>
              <a:t>Landschaftsarchitekt Steyr</a:t>
            </a:r>
          </a:p>
          <a:p>
            <a:r>
              <a:rPr lang="de-AT" altLang="de-DE" dirty="0">
                <a:solidFill>
                  <a:schemeClr val="tx1"/>
                </a:solidFill>
              </a:rPr>
              <a:t>Vorstand REWISA-Netzwerk</a:t>
            </a:r>
          </a:p>
          <a:p>
            <a:endParaRPr lang="de-AT" altLang="de-DE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, Essen enthält.&#10;&#10;Automatisch generierte Beschreibung">
            <a:extLst>
              <a:ext uri="{FF2B5EF4-FFF2-40B4-BE49-F238E27FC236}">
                <a16:creationId xmlns:a16="http://schemas.microsoft.com/office/drawing/2014/main" id="{12796D84-3DC7-A9C7-82F6-D421DEC93E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127" y="6104708"/>
            <a:ext cx="1347531" cy="7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2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63273-7C35-4BAF-8AA2-49BD3CB1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Naturnahe Alternativen</a:t>
            </a:r>
            <a:br>
              <a:rPr lang="de-AT" dirty="0"/>
            </a:b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D229BF-335D-47A6-9EB8-B5286CD811D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E1FF71-0719-4B50-ADB1-7F71AC29A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Für alle Gestaltungsbereiche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F6ECE9-6943-48B0-8C00-F6BDB7DF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BCEBFA2C-302E-4B0B-9C6E-67C2390ED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232" y="763263"/>
            <a:ext cx="5893986" cy="53314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9144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38C3E-7ACC-4049-9D5F-F4538DB4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Versiegelung minimieren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54B054-E720-47B1-92FD-A084B4BD5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Immer noch der Standard:</a:t>
            </a:r>
          </a:p>
          <a:p>
            <a:r>
              <a:rPr lang="de-AT" dirty="0"/>
              <a:t>Asphalt so weit das Auge reicht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77A939-EEAE-42DD-B1DC-1D25E7B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Bildplatzhalter 7" descr="Ein Bild, das Himmel, draußen, Landfahrzeug, Rad enthält.&#10;&#10;Automatisch generierte Beschreibung">
            <a:extLst>
              <a:ext uri="{FF2B5EF4-FFF2-40B4-BE49-F238E27FC236}">
                <a16:creationId xmlns:a16="http://schemas.microsoft.com/office/drawing/2014/main" id="{5C1B333B-0729-029E-D700-A23A06C1A7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71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12D6-E16E-0D8B-7A34-FC8EA9777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FE6A5-9A62-AB4D-6F96-9791DA38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Versiegelung minimieren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8F249B-0107-CFCE-042C-7CFAFB4C5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Immer noch der Standard:</a:t>
            </a:r>
          </a:p>
          <a:p>
            <a:r>
              <a:rPr lang="de-AT" dirty="0"/>
              <a:t>Asphalt so weit das Auge reicht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7061C8-5AB9-2095-54B7-5D9B4A1B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44FBB337-265B-C654-A7E0-A5B5BC5D0B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06955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38C3E-7ACC-4049-9D5F-F4538DB4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400" dirty="0"/>
              <a:t>Versiegelung minimieren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54B054-E720-47B1-92FD-A084B4BD5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So wenig wie möglich</a:t>
            </a:r>
          </a:p>
          <a:p>
            <a:r>
              <a:rPr lang="de-AT" dirty="0"/>
              <a:t>So durchlässig wie möglich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77A939-EEAE-42DD-B1DC-1D25E7B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Bildplatzhalter 10" descr="Ein Bild, das draußen, Gras, Schild, Ende enthält.&#10;&#10;Automatisch generierte Beschreibung">
            <a:extLst>
              <a:ext uri="{FF2B5EF4-FFF2-40B4-BE49-F238E27FC236}">
                <a16:creationId xmlns:a16="http://schemas.microsoft.com/office/drawing/2014/main" id="{516C0229-628F-47C5-92AB-E679A99785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Bildplatzhalter 16" descr="Ein Bild, das draußen, stehend, Bürgersteig, Mann enthält.&#10;&#10;Automatisch generierte Beschreibung">
            <a:extLst>
              <a:ext uri="{FF2B5EF4-FFF2-40B4-BE49-F238E27FC236}">
                <a16:creationId xmlns:a16="http://schemas.microsoft.com/office/drawing/2014/main" id="{B12C232B-F671-4AE2-88F7-8321D43A950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75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38C3E-7ACC-4049-9D5F-F4538DB4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1143000"/>
            <a:ext cx="3256383" cy="1709738"/>
          </a:xfrm>
        </p:spPr>
        <p:txBody>
          <a:bodyPr>
            <a:normAutofit/>
          </a:bodyPr>
          <a:lstStyle/>
          <a:p>
            <a:r>
              <a:rPr lang="de-AT" sz="2400" dirty="0"/>
              <a:t>Vegetationsfähige Verkehrsflächen</a:t>
            </a:r>
          </a:p>
        </p:txBody>
      </p:sp>
      <p:pic>
        <p:nvPicPr>
          <p:cNvPr id="4" name="Bildplatzhalter 3" descr="Ein Bild, das Gras, draußen, Feld, grasbedeckt enthält.&#10;&#10;Automatisch generierte Beschreibung">
            <a:extLst>
              <a:ext uri="{FF2B5EF4-FFF2-40B4-BE49-F238E27FC236}">
                <a16:creationId xmlns:a16="http://schemas.microsoft.com/office/drawing/2014/main" id="{3711D9C4-72C3-4273-B25D-3AB4234246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34B34F-0B9B-4475-BCEB-D800A7C26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306" y="3138910"/>
            <a:ext cx="2834640" cy="2673921"/>
          </a:xfrm>
        </p:spPr>
        <p:txBody>
          <a:bodyPr/>
          <a:lstStyle/>
          <a:p>
            <a:r>
              <a:rPr lang="de-AT" dirty="0"/>
              <a:t>Für Gelegenheitsparkplätze</a:t>
            </a:r>
          </a:p>
          <a:p>
            <a:r>
              <a:rPr lang="de-AT" dirty="0"/>
              <a:t>Schotterrasen</a:t>
            </a:r>
          </a:p>
          <a:p>
            <a:r>
              <a:rPr lang="de-AT" dirty="0" err="1"/>
              <a:t>Schotter+Kompost+Spezialsaatgut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77A939-EEAE-42DD-B1DC-1D25E7B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Bildplatzhalter 10" descr="Ein Bild, das Gras, draußen, klein, sitzend enthält.&#10;&#10;Automatisch generierte Beschreibung">
            <a:extLst>
              <a:ext uri="{FF2B5EF4-FFF2-40B4-BE49-F238E27FC236}">
                <a16:creationId xmlns:a16="http://schemas.microsoft.com/office/drawing/2014/main" id="{D2D0BE17-FBE7-4200-8843-4B24CE2A418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769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0DCCE-7925-9E2D-A7F0-A7DBFA19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1143000"/>
            <a:ext cx="3032113" cy="1709738"/>
          </a:xfrm>
        </p:spPr>
        <p:txBody>
          <a:bodyPr/>
          <a:lstStyle/>
          <a:p>
            <a:r>
              <a:rPr lang="de-AT" dirty="0"/>
              <a:t>Solargründach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14B21DB-A13A-6241-946D-89DAEFE0CD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000" y="2954071"/>
            <a:ext cx="8131175" cy="3049104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AD6B8D-A77F-5139-ADC9-777DC7B8A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Synergien nutzen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022C8-5EE0-6D53-BCAA-3F79C478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77721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Benutzerdefiniert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71AFC5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462</Words>
  <Application>Microsoft Office PowerPoint</Application>
  <PresentationFormat>Breitbild</PresentationFormat>
  <Paragraphs>144</Paragraphs>
  <Slides>35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Calibri</vt:lpstr>
      <vt:lpstr>Century Gothic</vt:lpstr>
      <vt:lpstr>Wingdings 2</vt:lpstr>
      <vt:lpstr>Rahmen</vt:lpstr>
      <vt:lpstr>Biodiversität  im Betrieb</vt:lpstr>
      <vt:lpstr>Habe nun, ach, Ökologie, Architektur und Gärtnerei durchaus studiert mit heißem Bemühn.</vt:lpstr>
      <vt:lpstr>Grün  oder  artenreich?</vt:lpstr>
      <vt:lpstr>Naturnahe Alternativen </vt:lpstr>
      <vt:lpstr>Versiegelung minimieren</vt:lpstr>
      <vt:lpstr>Versiegelung minimieren</vt:lpstr>
      <vt:lpstr>Versiegelung minimieren</vt:lpstr>
      <vt:lpstr>Vegetationsfähige Verkehrsflächen</vt:lpstr>
      <vt:lpstr>Solargründach</vt:lpstr>
      <vt:lpstr>Dachbegrünung</vt:lpstr>
      <vt:lpstr>Bäume</vt:lpstr>
      <vt:lpstr>Bäume pflanzen</vt:lpstr>
      <vt:lpstr>Bäume pflanzen</vt:lpstr>
      <vt:lpstr>Blumenwiese</vt:lpstr>
      <vt:lpstr>Blumenwiese</vt:lpstr>
      <vt:lpstr>Blumenwiesen</vt:lpstr>
      <vt:lpstr>Blumen-sickermulden</vt:lpstr>
      <vt:lpstr>Beleuchtung</vt:lpstr>
      <vt:lpstr>Information</vt:lpstr>
      <vt:lpstr>Planung</vt:lpstr>
      <vt:lpstr>Heimische Pflanzen</vt:lpstr>
      <vt:lpstr>Im großen Stil</vt:lpstr>
      <vt:lpstr>Im großen Stil</vt:lpstr>
      <vt:lpstr>Im großen Stil</vt:lpstr>
      <vt:lpstr>Im großen Stil</vt:lpstr>
      <vt:lpstr>Im großen Stil</vt:lpstr>
      <vt:lpstr>Klein aber fein</vt:lpstr>
      <vt:lpstr>Klein aber fein</vt:lpstr>
      <vt:lpstr>Klein aber fein</vt:lpstr>
      <vt:lpstr>Klein aber fein</vt:lpstr>
      <vt:lpstr>Klein aber fein</vt:lpstr>
      <vt:lpstr>Planung</vt:lpstr>
      <vt:lpstr>Leitfaden  BiB</vt:lpstr>
      <vt:lpstr>Es gibt nichts Gutes!</vt:lpstr>
      <vt:lpstr>Außer:  Man tut 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Edith Kals</dc:creator>
  <cp:lastModifiedBy>Markus Kumpfmüller</cp:lastModifiedBy>
  <cp:revision>92</cp:revision>
  <dcterms:created xsi:type="dcterms:W3CDTF">2017-10-11T13:58:07Z</dcterms:created>
  <dcterms:modified xsi:type="dcterms:W3CDTF">2025-11-25T10:27:01Z</dcterms:modified>
</cp:coreProperties>
</file>