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30" r:id="rId2"/>
    <p:sldId id="429" r:id="rId3"/>
    <p:sldId id="263" r:id="rId4"/>
    <p:sldId id="294" r:id="rId5"/>
    <p:sldId id="258" r:id="rId6"/>
    <p:sldId id="270" r:id="rId7"/>
    <p:sldId id="380" r:id="rId8"/>
    <p:sldId id="745" r:id="rId9"/>
    <p:sldId id="383" r:id="rId10"/>
    <p:sldId id="377" r:id="rId11"/>
    <p:sldId id="273" r:id="rId12"/>
    <p:sldId id="295" r:id="rId13"/>
    <p:sldId id="392" r:id="rId14"/>
    <p:sldId id="726" r:id="rId15"/>
    <p:sldId id="372" r:id="rId16"/>
    <p:sldId id="315" r:id="rId17"/>
    <p:sldId id="316" r:id="rId18"/>
    <p:sldId id="319" r:id="rId19"/>
    <p:sldId id="317" r:id="rId20"/>
    <p:sldId id="318" r:id="rId21"/>
    <p:sldId id="390" r:id="rId22"/>
    <p:sldId id="752" r:id="rId23"/>
    <p:sldId id="753" r:id="rId24"/>
    <p:sldId id="305" r:id="rId25"/>
    <p:sldId id="747" r:id="rId26"/>
    <p:sldId id="749" r:id="rId27"/>
    <p:sldId id="748" r:id="rId28"/>
    <p:sldId id="750" r:id="rId29"/>
    <p:sldId id="754" r:id="rId30"/>
    <p:sldId id="755" r:id="rId31"/>
    <p:sldId id="746" r:id="rId32"/>
    <p:sldId id="320" r:id="rId33"/>
    <p:sldId id="321" r:id="rId34"/>
    <p:sldId id="322" r:id="rId35"/>
    <p:sldId id="323" r:id="rId36"/>
    <p:sldId id="324" r:id="rId37"/>
    <p:sldId id="326" r:id="rId38"/>
    <p:sldId id="328" r:id="rId39"/>
    <p:sldId id="330" r:id="rId40"/>
    <p:sldId id="329" r:id="rId41"/>
    <p:sldId id="309" r:id="rId42"/>
    <p:sldId id="369" r:id="rId43"/>
    <p:sldId id="370" r:id="rId44"/>
    <p:sldId id="396" r:id="rId45"/>
    <p:sldId id="374" r:id="rId46"/>
    <p:sldId id="742" r:id="rId47"/>
    <p:sldId id="743" r:id="rId48"/>
    <p:sldId id="307" r:id="rId49"/>
    <p:sldId id="342" r:id="rId50"/>
    <p:sldId id="308" r:id="rId51"/>
    <p:sldId id="410" r:id="rId52"/>
    <p:sldId id="331" r:id="rId53"/>
    <p:sldId id="266" r:id="rId54"/>
    <p:sldId id="360" r:id="rId55"/>
    <p:sldId id="364" r:id="rId56"/>
    <p:sldId id="757" r:id="rId57"/>
    <p:sldId id="756" r:id="rId58"/>
    <p:sldId id="283" r:id="rId59"/>
    <p:sldId id="409" r:id="rId60"/>
    <p:sldId id="310" r:id="rId61"/>
    <p:sldId id="289" r:id="rId62"/>
    <p:sldId id="288" r:id="rId63"/>
    <p:sldId id="408" r:id="rId64"/>
    <p:sldId id="293" r:id="rId65"/>
    <p:sldId id="758" r:id="rId66"/>
    <p:sldId id="751" r:id="rId67"/>
    <p:sldId id="737" r:id="rId6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088"/>
    <a:srgbClr val="E9C6A9"/>
    <a:srgbClr val="66BE66"/>
    <a:srgbClr val="9ED69E"/>
    <a:srgbClr val="FFFFFF"/>
    <a:srgbClr val="006600"/>
    <a:srgbClr val="FF0000"/>
    <a:srgbClr val="EA3200"/>
    <a:srgbClr val="AAA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03F8-5EFD-4870-B1AB-92841C275BD4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8A456-7E86-4DD0-8AAA-3CAC885E0A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920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29A61-3CD6-4CF6-B843-3193D724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B894D-6015-4FD2-A508-6C458C31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FD258-9F61-4E62-B9F8-C90D8F9A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6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677886"/>
            <a:ext cx="742156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23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-3368" y="0"/>
            <a:ext cx="375602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3752658" y="0"/>
            <a:ext cx="84359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74490" y="527959"/>
            <a:ext cx="5401382" cy="1920240"/>
          </a:xfrm>
        </p:spPr>
        <p:txBody>
          <a:bodyPr anchor="b">
            <a:noAutofit/>
          </a:bodyPr>
          <a:lstStyle>
            <a:lvl1pPr algn="r"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1690" y="6134698"/>
            <a:ext cx="2743200" cy="365125"/>
          </a:xfrm>
        </p:spPr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-939799" y="-160731"/>
            <a:ext cx="7667816" cy="7667816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12213" y="136525"/>
            <a:ext cx="7072300" cy="7072300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4352A98-BA9B-4896-BAB4-F09AAC092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2850" y="3428999"/>
            <a:ext cx="4113213" cy="2568575"/>
          </a:xfrm>
        </p:spPr>
        <p:txBody>
          <a:bodyPr>
            <a:normAutofit/>
          </a:bodyPr>
          <a:lstStyle>
            <a:lvl2pPr marL="457200" indent="0" algn="r">
              <a:buNone/>
              <a:defRPr sz="2800"/>
            </a:lvl2pPr>
            <a:lvl3pPr marL="914400" indent="0" algn="r">
              <a:buNone/>
              <a:defRPr sz="2400"/>
            </a:lvl3pPr>
          </a:lstStyle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670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2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2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44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E0B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6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7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1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73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11062054" cy="84534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7" y="1520890"/>
            <a:ext cx="11062055" cy="48354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rgbClr val="E6D1A8">
              <a:alpha val="69804"/>
            </a:srgbClr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43608"/>
            <a:ext cx="12192000" cy="508518"/>
          </a:xfrm>
          <a:solidFill>
            <a:srgbClr val="E6D1A8">
              <a:alpha val="69804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39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11062054" cy="84534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7" y="1520890"/>
            <a:ext cx="11062055" cy="48354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49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3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0749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06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157" y="9817"/>
            <a:ext cx="843597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45" y="6356350"/>
            <a:ext cx="2743200" cy="365125"/>
          </a:xfrm>
        </p:spPr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47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6992" y="0"/>
            <a:ext cx="375602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94" y="613574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853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37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31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6026" y="0"/>
            <a:ext cx="843597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45" y="6356350"/>
            <a:ext cx="2743200" cy="365125"/>
          </a:xfrm>
        </p:spPr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47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5602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3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7863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3859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4" y="0"/>
            <a:ext cx="40386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18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74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733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rgbClr val="EA3200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29339"/>
            <a:ext cx="12192000" cy="728662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/>
              <a:t>DI Markus Kumpfmüller</a:t>
            </a:r>
          </a:p>
          <a:p>
            <a:r>
              <a:rPr lang="de-AT"/>
              <a:t>Landschaftsplaner Steyr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1CF1CC85-5CD6-4519-862B-5A68DD57DA63}"/>
              </a:ext>
            </a:extLst>
          </p:cNvPr>
          <p:cNvSpPr txBox="1">
            <a:spLocks/>
          </p:cNvSpPr>
          <p:nvPr userDrawn="1"/>
        </p:nvSpPr>
        <p:spPr>
          <a:xfrm>
            <a:off x="0" y="6138669"/>
            <a:ext cx="12192000" cy="728662"/>
          </a:xfrm>
          <a:prstGeom prst="rect">
            <a:avLst/>
          </a:prstGeom>
          <a:solidFill>
            <a:srgbClr val="FF0000">
              <a:alpha val="69804"/>
            </a:srgb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DI Markus Kumpfmüller</a:t>
            </a:r>
          </a:p>
          <a:p>
            <a:r>
              <a:rPr lang="de-AT" dirty="0"/>
              <a:t>Landschaftsplaner Steyr</a:t>
            </a:r>
          </a:p>
        </p:txBody>
      </p:sp>
    </p:spTree>
    <p:extLst>
      <p:ext uri="{BB962C8B-B14F-4D97-AF65-F5344CB8AC3E}">
        <p14:creationId xmlns:p14="http://schemas.microsoft.com/office/powerpoint/2010/main" val="2839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5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6D8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6D8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3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E0B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4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8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0749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0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75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5" y="0"/>
            <a:ext cx="37560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03326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3325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74175" y="6356350"/>
            <a:ext cx="2743200" cy="365125"/>
          </a:xfrm>
        </p:spPr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96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rgbClr val="E9C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10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733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29339"/>
            <a:ext cx="12192000" cy="728662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DI Markus Kumpfmüller</a:t>
            </a:r>
          </a:p>
          <a:p>
            <a:r>
              <a:rPr lang="de-AT" dirty="0"/>
              <a:t>Landschaftsplaner Steyr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17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58400" y="0"/>
            <a:ext cx="213359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51707" y="542282"/>
            <a:ext cx="189741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1707" y="2511813"/>
            <a:ext cx="189741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58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19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58400" y="0"/>
            <a:ext cx="21335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51707" y="542282"/>
            <a:ext cx="189741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1707" y="2511813"/>
            <a:ext cx="189741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58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9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58400" y="0"/>
            <a:ext cx="2133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51707" y="542282"/>
            <a:ext cx="189741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1707" y="2511813"/>
            <a:ext cx="189741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58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90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58204"/>
            <a:ext cx="12191999" cy="699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340" y="6158203"/>
            <a:ext cx="8312635" cy="63448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5975" y="6356350"/>
            <a:ext cx="3756025" cy="5016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820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26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58204"/>
            <a:ext cx="12191999" cy="699796"/>
          </a:xfrm>
          <a:prstGeom prst="rect">
            <a:avLst/>
          </a:prstGeom>
          <a:solidFill>
            <a:srgbClr val="B0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340" y="6158203"/>
            <a:ext cx="8312635" cy="63448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5975" y="6356350"/>
            <a:ext cx="3756025" cy="5016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820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859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3" y="0"/>
            <a:ext cx="40386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88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3859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4" y="0"/>
            <a:ext cx="69564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34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679947" y="0"/>
            <a:ext cx="4571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7146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43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679947" y="0"/>
            <a:ext cx="457199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7146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19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679947" y="0"/>
            <a:ext cx="457199" cy="6858000"/>
          </a:xfrm>
          <a:prstGeom prst="rect">
            <a:avLst/>
          </a:prstGeom>
          <a:solidFill>
            <a:srgbClr val="B0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7146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92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733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61672"/>
          </a:xfrm>
          <a:solidFill>
            <a:srgbClr val="FFFFFF">
              <a:alpha val="80000"/>
            </a:srgbClr>
          </a:solidFill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6600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29339"/>
            <a:ext cx="12192000" cy="728662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DI Markus Kumpfmüller</a:t>
            </a:r>
          </a:p>
          <a:p>
            <a:r>
              <a:rPr lang="de-AT" dirty="0"/>
              <a:t>Landschaftsplaner Steyr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B01B91-6E30-480F-9C10-66B7A46F0F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561672"/>
            <a:ext cx="12192000" cy="1715784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2pPr marL="457200" indent="0" algn="ctr">
              <a:buNone/>
              <a:defRPr sz="2400"/>
            </a:lvl2pPr>
          </a:lstStyle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731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054853" y="0"/>
            <a:ext cx="4571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2053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87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054853" y="0"/>
            <a:ext cx="457199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2053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22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7491470" y="2279090"/>
            <a:ext cx="4814371" cy="48143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2993" y="4892842"/>
            <a:ext cx="4142342" cy="1519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993" y="2842352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070574" y="2858194"/>
            <a:ext cx="4235267" cy="4235267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99" y="2773017"/>
            <a:ext cx="3364735" cy="292210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6" y="1922444"/>
            <a:ext cx="6252071" cy="62520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777" y="4757400"/>
            <a:ext cx="4605052" cy="19640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6" y="2606891"/>
            <a:ext cx="460505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435975" y="4761033"/>
            <a:ext cx="4814371" cy="4814371"/>
          </a:xfrm>
          <a:prstGeom prst="ellipse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642" y="5125991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435975" y="4761033"/>
            <a:ext cx="4814371" cy="4814371"/>
          </a:xfrm>
          <a:prstGeom prst="ellipse">
            <a:avLst/>
          </a:prstGeom>
          <a:solidFill>
            <a:srgbClr val="36A4EE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642" y="5125991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2213471" y="-3821231"/>
            <a:ext cx="6252071" cy="6252071"/>
          </a:xfrm>
          <a:prstGeom prst="ellipse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64" y="270587"/>
            <a:ext cx="3261236" cy="181946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299705" y="3766023"/>
            <a:ext cx="3733370" cy="3733370"/>
          </a:xfrm>
          <a:prstGeom prst="ellipse">
            <a:avLst/>
          </a:prstGeom>
          <a:solidFill>
            <a:srgbClr val="C692DE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510" y="6047425"/>
            <a:ext cx="2926889" cy="6740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10" y="4590662"/>
            <a:ext cx="2926889" cy="1456764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4234" y="0"/>
            <a:ext cx="26735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121583" y="3416357"/>
            <a:ext cx="291375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84950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84" y="1172941"/>
            <a:ext cx="291375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0" name="Bildplatzhalter 8">
            <a:extLst>
              <a:ext uri="{FF2B5EF4-FFF2-40B4-BE49-F238E27FC236}">
                <a16:creationId xmlns:a16="http://schemas.microsoft.com/office/drawing/2014/main" id="{8E0D4254-2CDD-40BA-BEEF-AAF6650B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 r="-3682"/>
          <a:stretch/>
        </p:blipFill>
        <p:spPr>
          <a:xfrm>
            <a:off x="9217157" y="268101"/>
            <a:ext cx="1486619" cy="4814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AC5FEE-795D-4375-B473-B7D3D0A82A1A}"/>
              </a:ext>
            </a:extLst>
          </p:cNvPr>
          <p:cNvSpPr txBox="1"/>
          <p:nvPr userDrawn="1"/>
        </p:nvSpPr>
        <p:spPr>
          <a:xfrm>
            <a:off x="10692958" y="380194"/>
            <a:ext cx="13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blüht auf</a:t>
            </a:r>
          </a:p>
        </p:txBody>
      </p:sp>
    </p:spTree>
    <p:extLst>
      <p:ext uri="{BB962C8B-B14F-4D97-AF65-F5344CB8AC3E}">
        <p14:creationId xmlns:p14="http://schemas.microsoft.com/office/powerpoint/2010/main" val="196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4683967"/>
            <a:ext cx="3490548" cy="3490548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6" y="4683967"/>
            <a:ext cx="2600977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4683967"/>
            <a:ext cx="3490548" cy="3490548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6" y="4683967"/>
            <a:ext cx="2600977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6" y="1922444"/>
            <a:ext cx="6252071" cy="62520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777" y="4757400"/>
            <a:ext cx="4605052" cy="19640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6" y="2606891"/>
            <a:ext cx="460505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FE89B-70EF-4B3D-AD46-431E8C8A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B966EE-0BA7-4D6F-AECF-F74B227E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419B0-2C83-45E3-94EE-47F3B810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2B4C69-EDD6-43FF-B7CE-EBC6E44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FC839-1E32-42AA-B4D3-2477C07A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35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2213471" y="-3821231"/>
            <a:ext cx="6252071" cy="6252071"/>
          </a:xfrm>
          <a:prstGeom prst="ellipse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64" y="270588"/>
            <a:ext cx="3261236" cy="123984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0A6D55F-98F9-496D-9909-45F0AD1A5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164" y="1510437"/>
            <a:ext cx="2926889" cy="6740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57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533315" y="3429000"/>
            <a:ext cx="4814371" cy="4814371"/>
          </a:xfrm>
          <a:prstGeom prst="ellipse">
            <a:avLst/>
          </a:prstGeom>
          <a:solidFill>
            <a:srgbClr val="E8CE8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746" y="5987584"/>
            <a:ext cx="3343480" cy="1519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4044730"/>
            <a:ext cx="3265443" cy="194285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3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3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4" y="0"/>
            <a:ext cx="8435975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6456022" y="-10124"/>
            <a:ext cx="171200" cy="68681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3" y="-10125"/>
            <a:ext cx="2700000" cy="68681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AE187F2B-A851-4726-962E-0DF2B4123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3043" y="-10124"/>
            <a:ext cx="2700000" cy="686812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C150FE23-A9D6-41BF-90F9-32F58A8A98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0064" y="-10124"/>
            <a:ext cx="2721936" cy="686812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D8867F0-445F-41E3-BF25-DF36B9E340A7}"/>
              </a:ext>
            </a:extLst>
          </p:cNvPr>
          <p:cNvSpPr/>
          <p:nvPr userDrawn="1"/>
        </p:nvSpPr>
        <p:spPr>
          <a:xfrm>
            <a:off x="9313043" y="-10125"/>
            <a:ext cx="157020" cy="6868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77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2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872153" y="0"/>
            <a:ext cx="21213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1" y="0"/>
            <a:ext cx="411613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4283" y="0"/>
            <a:ext cx="4107711" cy="6858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16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872153" y="0"/>
            <a:ext cx="2050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1" y="0"/>
            <a:ext cx="411613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197" y="0"/>
            <a:ext cx="4114798" cy="6858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15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96" y="0"/>
            <a:ext cx="375600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107988" y="0"/>
            <a:ext cx="2199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                                                                                                        </a:t>
            </a:r>
            <a:endParaRPr lang="de-AT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10796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1195" y="0"/>
            <a:ext cx="411478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56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DB95C8B-1C5A-4B11-9F9B-DD0DA9159C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72BB-F6BC-44BD-905F-E7E1B3B197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1657701"/>
      </p:ext>
    </p:extLst>
  </p:cSld>
  <p:clrMapOvr>
    <a:masterClrMapping/>
  </p:clrMapOvr>
  <p:transition spd="med" advTm="3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chemeClr val="accent1">
              <a:lumMod val="60000"/>
              <a:lumOff val="40000"/>
              <a:alpha val="69804"/>
            </a:schemeClr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29338"/>
            <a:ext cx="12192000" cy="728662"/>
          </a:xfrm>
          <a:solidFill>
            <a:schemeClr val="accent1">
              <a:lumMod val="60000"/>
              <a:lumOff val="40000"/>
              <a:alpha val="69804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17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603241"/>
            <a:ext cx="3345800" cy="30355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00800" y="2603241"/>
            <a:ext cx="5648326" cy="30355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60912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42282"/>
            <a:ext cx="56483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43CAF3-5D15-43E9-BAD2-5097602C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02ECBB-F122-4C90-96D5-91474108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533634-8AE3-4A75-8A75-D6795A6B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01B2-5575-46ED-97A0-A6910900FD3F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B9A5A-A1BD-4A0C-91BC-6F7688896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757530-96B8-4F39-864C-503C41B92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92DC-155A-4B3F-AED2-AC2D5DF09C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2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4" r:id="rId2"/>
    <p:sldLayoutId id="2147483755" r:id="rId3"/>
    <p:sldLayoutId id="2147483773" r:id="rId4"/>
    <p:sldLayoutId id="2147483776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82" r:id="rId11"/>
    <p:sldLayoutId id="2147483775" r:id="rId12"/>
    <p:sldLayoutId id="2147483778" r:id="rId13"/>
    <p:sldLayoutId id="2147483779" r:id="rId14"/>
    <p:sldLayoutId id="2147483798" r:id="rId15"/>
    <p:sldLayoutId id="2147483777" r:id="rId16"/>
    <p:sldLayoutId id="2147483780" r:id="rId17"/>
    <p:sldLayoutId id="2147483781" r:id="rId18"/>
    <p:sldLayoutId id="2147483761" r:id="rId19"/>
    <p:sldLayoutId id="2147483799" r:id="rId20"/>
    <p:sldLayoutId id="2147483762" r:id="rId21"/>
    <p:sldLayoutId id="2147483763" r:id="rId22"/>
    <p:sldLayoutId id="2147483767" r:id="rId23"/>
    <p:sldLayoutId id="2147483770" r:id="rId24"/>
    <p:sldLayoutId id="2147483771" r:id="rId25"/>
    <p:sldLayoutId id="2147483681" r:id="rId26"/>
    <p:sldLayoutId id="2147483766" r:id="rId27"/>
    <p:sldLayoutId id="2147483769" r:id="rId28"/>
    <p:sldLayoutId id="2147483666" r:id="rId29"/>
    <p:sldLayoutId id="2147483667" r:id="rId30"/>
    <p:sldLayoutId id="2147483668" r:id="rId31"/>
    <p:sldLayoutId id="2147483669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797" r:id="rId38"/>
    <p:sldLayoutId id="2147483680" r:id="rId39"/>
    <p:sldLayoutId id="2147483686" r:id="rId40"/>
    <p:sldLayoutId id="2147483687" r:id="rId41"/>
    <p:sldLayoutId id="2147483690" r:id="rId42"/>
    <p:sldLayoutId id="2147483688" r:id="rId43"/>
    <p:sldLayoutId id="2147483689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82" r:id="rId52"/>
    <p:sldLayoutId id="2147483683" r:id="rId53"/>
    <p:sldLayoutId id="2147483684" r:id="rId54"/>
    <p:sldLayoutId id="2147483685" r:id="rId55"/>
    <p:sldLayoutId id="2147483701" r:id="rId56"/>
    <p:sldLayoutId id="2147483702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27" r:id="rId63"/>
    <p:sldLayoutId id="2147483728" r:id="rId64"/>
    <p:sldLayoutId id="2147483783" r:id="rId65"/>
    <p:sldLayoutId id="2147483784" r:id="rId66"/>
    <p:sldLayoutId id="2147483785" r:id="rId67"/>
    <p:sldLayoutId id="2147483786" r:id="rId68"/>
    <p:sldLayoutId id="2147483795" r:id="rId69"/>
    <p:sldLayoutId id="2147483791" r:id="rId70"/>
    <p:sldLayoutId id="2147483796" r:id="rId71"/>
    <p:sldLayoutId id="2147483793" r:id="rId72"/>
    <p:sldLayoutId id="2147483789" r:id="rId73"/>
    <p:sldLayoutId id="2147483794" r:id="rId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9.xml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71C08-0764-4389-B5BF-49188446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de-AT" b="1" dirty="0">
                <a:solidFill>
                  <a:srgbClr val="66BE66"/>
                </a:solidFill>
              </a:rPr>
              <a:t>Dachbegrünung</a:t>
            </a:r>
            <a:br>
              <a:rPr lang="de-AT" sz="3200" dirty="0"/>
            </a:br>
            <a:r>
              <a:rPr lang="de-AT" sz="3200" dirty="0" err="1"/>
              <a:t>Oö</a:t>
            </a:r>
            <a:r>
              <a:rPr lang="de-AT" sz="3200" dirty="0"/>
              <a:t>. Energiesparverband</a:t>
            </a:r>
            <a:br>
              <a:rPr lang="de-A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 März 2025</a:t>
            </a:r>
            <a:endParaRPr lang="de-A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DAD8BDB0-D4EA-431D-855A-B59E5D58FA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2D0B28-F377-4452-8A57-169922B02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numCol="1">
            <a:normAutofit fontScale="92500" lnSpcReduction="20000"/>
          </a:bodyPr>
          <a:lstStyle/>
          <a:p>
            <a:pPr marL="0" indent="0" algn="r">
              <a:buNone/>
            </a:pPr>
            <a:r>
              <a:rPr lang="de-AT" sz="3200" dirty="0">
                <a:solidFill>
                  <a:schemeClr val="accent6">
                    <a:lumMod val="50000"/>
                  </a:schemeClr>
                </a:solidFill>
              </a:rPr>
              <a:t>DI Markus Kumpfmüller</a:t>
            </a:r>
          </a:p>
          <a:p>
            <a:pPr marL="1346200" indent="0" algn="r">
              <a:buNone/>
            </a:pP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de-AT" sz="2400" dirty="0" err="1"/>
              <a:t>Landschaftsökotekt</a:t>
            </a:r>
            <a:r>
              <a:rPr lang="de-AT" sz="2400" dirty="0"/>
              <a:t> Steyr</a:t>
            </a:r>
          </a:p>
          <a:p>
            <a:pPr marL="0" indent="0" algn="r">
              <a:buNone/>
            </a:pPr>
            <a:r>
              <a:rPr lang="de-AT" sz="2400" dirty="0"/>
              <a:t>www.kumpfmueller.at</a:t>
            </a:r>
          </a:p>
          <a:p>
            <a:pPr marL="0" indent="0" algn="r">
              <a:buNone/>
            </a:pPr>
            <a:r>
              <a:rPr lang="de-AT" sz="2400" dirty="0"/>
              <a:t>Obmann REWISA-Netzwerk</a:t>
            </a:r>
          </a:p>
          <a:p>
            <a:pPr marL="0" indent="0" algn="r">
              <a:buNone/>
            </a:pPr>
            <a:r>
              <a:rPr lang="de-AT" sz="2400" dirty="0"/>
              <a:t>www.rewisa-netzwerk.at</a:t>
            </a:r>
          </a:p>
          <a:p>
            <a:pPr marL="0" indent="0" algn="r">
              <a:buNone/>
            </a:pPr>
            <a:endParaRPr lang="de-AT" sz="2400" dirty="0"/>
          </a:p>
          <a:p>
            <a:pPr marL="0" indent="0" algn="r">
              <a:buNone/>
            </a:pPr>
            <a:endParaRPr lang="de-AT" sz="2400" dirty="0"/>
          </a:p>
          <a:p>
            <a:pPr marL="0" indent="0" algn="r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2313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78635-1FB0-4BD1-9531-6F1DC6A7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Nebengebäude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CD2EEA-83C1-470D-A38F-3C546849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Wohnhausanlage Wels</a:t>
            </a:r>
          </a:p>
          <a:p>
            <a:r>
              <a:rPr lang="de-AT" dirty="0"/>
              <a:t>Einhausung Müllcontainer</a:t>
            </a:r>
          </a:p>
        </p:txBody>
      </p:sp>
      <p:pic>
        <p:nvPicPr>
          <p:cNvPr id="8" name="Bildplatzhalter 7" descr="Ein Bild, das Baum, draußen, Gras, Straße enthält.&#10;&#10;Mit sehr hoher Zuverlässigkeit generierte Beschreibung">
            <a:extLst>
              <a:ext uri="{FF2B5EF4-FFF2-40B4-BE49-F238E27FC236}">
                <a16:creationId xmlns:a16="http://schemas.microsoft.com/office/drawing/2014/main" id="{26C2BAB0-59A7-4B91-B850-948F60EBA1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526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2500-E9FF-45BA-B391-5100E0DA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Schrägdach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63245E-AEA4-4352-91FC-AEE325042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Uni Linz</a:t>
            </a:r>
          </a:p>
        </p:txBody>
      </p:sp>
      <p:pic>
        <p:nvPicPr>
          <p:cNvPr id="6" name="Bildplatzhalter 5" descr="Ein Bild, das Gras, draußen, Himmel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329107AF-9653-4C3E-A54C-94FD202EEC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484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48929-E489-4156-8384-8262FD11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Schrägdach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EF8972-712A-4DE4-BEF4-C00119119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r>
              <a:rPr lang="de-AT" sz="1400" dirty="0"/>
              <a:t>Aus: </a:t>
            </a:r>
          </a:p>
          <a:p>
            <a:r>
              <a:rPr lang="de-AT" sz="1400" dirty="0"/>
              <a:t>Optigrün Planungsunterlagen 2017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D3FBC3E-7B33-42DB-8EBD-72F0020B7F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 descr="Ein Bild, das Elektronik enthält.&#10;&#10;Mit sehr hoher Zuverlässigkeit generierte Beschreibung">
            <a:extLst>
              <a:ext uri="{FF2B5EF4-FFF2-40B4-BE49-F238E27FC236}">
                <a16:creationId xmlns:a16="http://schemas.microsoft.com/office/drawing/2014/main" id="{0FD652CF-9E7F-4E1C-B925-35C68353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43" y="106394"/>
            <a:ext cx="4121538" cy="2994176"/>
          </a:xfrm>
          <a:prstGeom prst="rect">
            <a:avLst/>
          </a:prstGeom>
        </p:spPr>
      </p:pic>
      <p:pic>
        <p:nvPicPr>
          <p:cNvPr id="10" name="Grafik 9" descr="Ein Bild, das Elektronik, Schaltkreis enthält.&#10;&#10;Mit sehr hoher Zuverlässigkeit generierte Beschreibung">
            <a:extLst>
              <a:ext uri="{FF2B5EF4-FFF2-40B4-BE49-F238E27FC236}">
                <a16:creationId xmlns:a16="http://schemas.microsoft.com/office/drawing/2014/main" id="{84176FD6-B879-439C-8B4C-7F9F8D38F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281" y="2895600"/>
            <a:ext cx="3541000" cy="369495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5D14E30-D78D-47C5-A9E6-B1E239DE4EF9}"/>
              </a:ext>
            </a:extLst>
          </p:cNvPr>
          <p:cNvSpPr txBox="1"/>
          <p:nvPr/>
        </p:nvSpPr>
        <p:spPr>
          <a:xfrm>
            <a:off x="438539" y="1529414"/>
            <a:ext cx="45160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Century Gothic" panose="020B0502020202020204" pitchFamily="34" charset="0"/>
              </a:rPr>
              <a:t>5 – 15°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1 Vegetationsmatte bzw. Ansaat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2 </a:t>
            </a:r>
            <a:r>
              <a:rPr lang="de-AT" sz="1600" dirty="0" err="1">
                <a:latin typeface="Century Gothic" panose="020B0502020202020204" pitchFamily="34" charset="0"/>
              </a:rPr>
              <a:t>Extensivsubstrat</a:t>
            </a:r>
            <a:r>
              <a:rPr lang="de-AT" sz="1600" dirty="0">
                <a:latin typeface="Century Gothic" panose="020B0502020202020204" pitchFamily="34" charset="0"/>
              </a:rPr>
              <a:t> E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3 Struktur und Speichervlies SSV 800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4 Trenn-, Schutz- und Speichervlies RMS 500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E49EF8-0F3F-430A-9CEE-A18170ABC407}"/>
              </a:ext>
            </a:extLst>
          </p:cNvPr>
          <p:cNvSpPr txBox="1"/>
          <p:nvPr/>
        </p:nvSpPr>
        <p:spPr>
          <a:xfrm>
            <a:off x="438539" y="4523590"/>
            <a:ext cx="48301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Century Gothic" panose="020B0502020202020204" pitchFamily="34" charset="0"/>
              </a:rPr>
              <a:t>15- 35/45°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1 Vegetationsmatte bzw. Ansaat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2 </a:t>
            </a:r>
            <a:r>
              <a:rPr lang="de-AT" sz="1600" dirty="0" err="1">
                <a:latin typeface="Century Gothic" panose="020B0502020202020204" pitchFamily="34" charset="0"/>
              </a:rPr>
              <a:t>Extensivsubstrat</a:t>
            </a:r>
            <a:r>
              <a:rPr lang="de-AT" sz="1600" dirty="0">
                <a:latin typeface="Century Gothic" panose="020B0502020202020204" pitchFamily="34" charset="0"/>
              </a:rPr>
              <a:t> E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3 Schrägdachplatte bzw. Schubsicherungssystem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4 Struktur und Speichervlies SSV 800</a:t>
            </a:r>
          </a:p>
          <a:p>
            <a:r>
              <a:rPr lang="de-AT" sz="1600" dirty="0">
                <a:latin typeface="Century Gothic" panose="020B0502020202020204" pitchFamily="34" charset="0"/>
              </a:rPr>
              <a:t>5 Trenn-, Schutz- und Speichervlies RMS 500</a:t>
            </a:r>
          </a:p>
        </p:txBody>
      </p:sp>
    </p:spTree>
    <p:extLst>
      <p:ext uri="{BB962C8B-B14F-4D97-AF65-F5344CB8AC3E}">
        <p14:creationId xmlns:p14="http://schemas.microsoft.com/office/powerpoint/2010/main" val="6184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0A52C73-0B30-4B96-8C94-1D782CB9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Aufbau Prinzip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405D49E-D5A4-45E0-844A-169627AB4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r>
              <a:rPr lang="de-AT" sz="1100" dirty="0"/>
              <a:t>Grafik aus: </a:t>
            </a:r>
          </a:p>
          <a:p>
            <a:r>
              <a:rPr lang="de-AT" sz="1100" dirty="0" err="1"/>
              <a:t>Natur&amp;Garten</a:t>
            </a:r>
            <a:r>
              <a:rPr lang="de-AT" sz="1100" dirty="0"/>
              <a:t> 1/2024, Gebäude naturnah begrünen</a:t>
            </a:r>
          </a:p>
          <a:p>
            <a:endParaRPr lang="de-AT" sz="1100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90522AE5-DFB2-4ECE-9251-4D2DB379AA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6808"/>
            <a:ext cx="6659417" cy="7124808"/>
          </a:xfrm>
        </p:spPr>
      </p:pic>
    </p:spTree>
    <p:extLst>
      <p:ext uri="{BB962C8B-B14F-4D97-AF65-F5344CB8AC3E}">
        <p14:creationId xmlns:p14="http://schemas.microsoft.com/office/powerpoint/2010/main" val="9271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3EC054-E9F7-4035-A910-89E96E0C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Extensive Dachbegrünung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834276-B010-429C-99C0-D045A54E3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Bildplatzhalter 7" descr="Ein Bild, das Gras, draußen, Blume, Pflanze enthält.&#10;&#10;Automatisch generierte Beschreibung">
            <a:extLst>
              <a:ext uri="{FF2B5EF4-FFF2-40B4-BE49-F238E27FC236}">
                <a16:creationId xmlns:a16="http://schemas.microsoft.com/office/drawing/2014/main" id="{B123EB0F-58F7-4301-913B-50FFAEEE97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38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</a:t>
            </a:r>
            <a:br>
              <a:rPr lang="de-AT" sz="2400" dirty="0"/>
            </a:br>
            <a:r>
              <a:rPr lang="de-AT" sz="2400" dirty="0"/>
              <a:t>DI Kumpfmüller KG</a:t>
            </a:r>
            <a:br>
              <a:rPr lang="de-AT" sz="2400" dirty="0"/>
            </a:br>
            <a:endParaRPr lang="de-AT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Sommer 2004</a:t>
            </a:r>
          </a:p>
          <a:p>
            <a:r>
              <a:rPr lang="de-AT" dirty="0"/>
              <a:t>Ca. 180 m²</a:t>
            </a:r>
          </a:p>
          <a:p>
            <a:r>
              <a:rPr lang="de-AT" dirty="0"/>
              <a:t>Dachneigung 9° (16%)</a:t>
            </a:r>
          </a:p>
          <a:p>
            <a:r>
              <a:rPr lang="de-AT" dirty="0"/>
              <a:t>Dichtungsfolie EPDM 1,5mm</a:t>
            </a:r>
          </a:p>
          <a:p>
            <a:r>
              <a:rPr lang="de-AT" dirty="0"/>
              <a:t>Holztramdecke mit </a:t>
            </a:r>
            <a:r>
              <a:rPr lang="de-AT" dirty="0" err="1"/>
              <a:t>Hinterlüftungsebene</a:t>
            </a:r>
            <a:endParaRPr lang="de-AT" dirty="0"/>
          </a:p>
        </p:txBody>
      </p:sp>
      <p:pic>
        <p:nvPicPr>
          <p:cNvPr id="8" name="Bildplatzhalter 7" descr="Ein Bild, das Himmel, Gebäude, draußen, Haus enthält.&#10;&#10;Mit sehr hoher Zuverlässigkeit generierte Beschreibung">
            <a:extLst>
              <a:ext uri="{FF2B5EF4-FFF2-40B4-BE49-F238E27FC236}">
                <a16:creationId xmlns:a16="http://schemas.microsoft.com/office/drawing/2014/main" id="{8C1E2C80-EAB6-4225-9FFC-DF87ED7FBA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636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Kumpfmüller KG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Filtervlies 500g/m² +   Schubsicherung Lärchenholz 6x6cm</a:t>
            </a:r>
          </a:p>
        </p:txBody>
      </p:sp>
      <p:pic>
        <p:nvPicPr>
          <p:cNvPr id="7" name="Bildplatzhalter 6" descr="Ein Bild, das Gebäude, draußen, Himmel, Baum enthält.&#10;&#10;Mit sehr hoher Zuverlässigkeit generierte Beschreibung">
            <a:extLst>
              <a:ext uri="{FF2B5EF4-FFF2-40B4-BE49-F238E27FC236}">
                <a16:creationId xmlns:a16="http://schemas.microsoft.com/office/drawing/2014/main" id="{4B189F9D-F9B7-4A5E-AE1B-52BAAF03D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19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Kumpfmüller KG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Dachsubstrat E Ziegelsplitt 2/12mm mit 10% Kompost</a:t>
            </a:r>
          </a:p>
          <a:p>
            <a:r>
              <a:rPr lang="de-AT" dirty="0"/>
              <a:t>Höhe 6cm + </a:t>
            </a:r>
            <a:r>
              <a:rPr lang="de-AT" dirty="0" err="1"/>
              <a:t>Aufhügelungen</a:t>
            </a:r>
            <a:endParaRPr lang="de-AT" dirty="0"/>
          </a:p>
        </p:txBody>
      </p:sp>
      <p:pic>
        <p:nvPicPr>
          <p:cNvPr id="8" name="Bildplatzhalter 7" descr="Ein Bild, das Gebäude, Haus, draußen, Boden enthält.&#10;&#10;Mit hoher Zuverlässigkeit generierte Beschreibung">
            <a:extLst>
              <a:ext uri="{FF2B5EF4-FFF2-40B4-BE49-F238E27FC236}">
                <a16:creationId xmlns:a16="http://schemas.microsoft.com/office/drawing/2014/main" id="{92492A93-2B40-4700-9068-10424E47F5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60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Kumpfmüller KG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Initialbepflanzung ca. 40 Arten und Sorten</a:t>
            </a:r>
          </a:p>
          <a:p>
            <a:r>
              <a:rPr lang="de-AT" dirty="0"/>
              <a:t>Ansaat ca. 40 Arten </a:t>
            </a:r>
          </a:p>
        </p:txBody>
      </p:sp>
      <p:pic>
        <p:nvPicPr>
          <p:cNvPr id="8" name="Bildplatzhalter 7" descr="Ein Bild, das Gras, Gebäude, draußen, Haus enthält.&#10;&#10;Mit sehr hoher Zuverlässigkeit generierte Beschreibung">
            <a:extLst>
              <a:ext uri="{FF2B5EF4-FFF2-40B4-BE49-F238E27FC236}">
                <a16:creationId xmlns:a16="http://schemas.microsoft.com/office/drawing/2014/main" id="{476D5A5F-4F67-4D03-A5BF-4E98B73A93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9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Kumpfmüller KG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… nach 3 Jahren</a:t>
            </a:r>
          </a:p>
        </p:txBody>
      </p:sp>
      <p:pic>
        <p:nvPicPr>
          <p:cNvPr id="7" name="Bildplatzhalter 6" descr="Ein Bild, das Gras, draußen, Zaun, Baum enthält.&#10;&#10;Mit sehr hoher Zuverlässigkeit generierte Beschreibung">
            <a:extLst>
              <a:ext uri="{FF2B5EF4-FFF2-40B4-BE49-F238E27FC236}">
                <a16:creationId xmlns:a16="http://schemas.microsoft.com/office/drawing/2014/main" id="{11762EC3-AE47-47E9-A754-EDCB89324F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9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8706C-7839-4FC5-B0E9-FCC3C8C6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Gebäudebegrünung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7D1FA6-0CF1-43EC-B29C-2904A7D0D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Dachbegrünung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extensiv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Solargründach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Dachbegrünung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intensiv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35B0191-C9C6-4BB0-9606-49C9C09CC0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611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Kumpfmüller KG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…nach 10 Jahren</a:t>
            </a:r>
          </a:p>
        </p:txBody>
      </p:sp>
      <p:pic>
        <p:nvPicPr>
          <p:cNvPr id="8" name="Bildplatzhalter 7" descr="Ein Bild, das Gras, draußen, Baum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164225FF-2674-4670-9457-055736B6CE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27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D5DB-10AB-416E-BC31-841A2F4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Kumpfmüller KG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C36B4C-75AD-43E8-B097-B7424939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Mai 2015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05069F6-8C61-47EF-8068-06E0880A0F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2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BBDF4-832A-6E6F-C35B-9E65E97B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</a:t>
            </a:r>
            <a:r>
              <a:rPr lang="de-AT" sz="2400" b="1" dirty="0"/>
              <a:t>Kumpfmüller KG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FD53D0-DDD5-3DF0-783D-33641B846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Nachrüstung Solarmodule</a:t>
            </a:r>
          </a:p>
        </p:txBody>
      </p:sp>
      <p:pic>
        <p:nvPicPr>
          <p:cNvPr id="6" name="Bildplatzhalter 5" descr="Ein Bild, das draußen, Himmel, Baum, Gelände enthält.&#10;&#10;Automatisch generierte Beschreibung">
            <a:extLst>
              <a:ext uri="{FF2B5EF4-FFF2-40B4-BE49-F238E27FC236}">
                <a16:creationId xmlns:a16="http://schemas.microsoft.com/office/drawing/2014/main" id="{096AF1CA-4E38-E529-B589-472BD21624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99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9D904-9631-3B66-D56A-F7481FC0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Bürogebäude </a:t>
            </a:r>
            <a:br>
              <a:rPr lang="de-AT" sz="2400" dirty="0"/>
            </a:br>
            <a:r>
              <a:rPr lang="de-AT" sz="2400" dirty="0"/>
              <a:t>DI </a:t>
            </a:r>
            <a:r>
              <a:rPr lang="de-AT" sz="2400" b="1" dirty="0"/>
              <a:t>Kumpfmüller KG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718084-C6A7-4663-3AC5-69FBBD41F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Solarmodule mit Biotopstrukturen</a:t>
            </a:r>
          </a:p>
          <a:p>
            <a:endParaRPr lang="de-AT" dirty="0"/>
          </a:p>
        </p:txBody>
      </p:sp>
      <p:pic>
        <p:nvPicPr>
          <p:cNvPr id="6" name="Bildplatzhalter 5" descr="Ein Bild, das draußen, Pflanze, Baum, Winter enthält.&#10;&#10;Automatisch generierte Beschreibung">
            <a:extLst>
              <a:ext uri="{FF2B5EF4-FFF2-40B4-BE49-F238E27FC236}">
                <a16:creationId xmlns:a16="http://schemas.microsoft.com/office/drawing/2014/main" id="{EDAE209D-0049-622A-CA4B-2D06886B21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8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3EC054-E9F7-4035-A910-89E96E0C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Solargründach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25A58A-A3D6-708E-8632-50F0040CD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EE1F3A-F4EC-4CF6-BFE8-B8AC1D54C2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256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ACA6F6-E265-48C4-B523-55E1CAC1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Win-Win-Situation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C3E77-1B7B-458F-9AC1-7568447F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Länger Kühlung und Verdunstung durch teilweise Beschattung</a:t>
            </a:r>
          </a:p>
          <a:p>
            <a:r>
              <a:rPr lang="de-AT" dirty="0"/>
              <a:t>Höherer Wirkungsgrad durch niedrigere Temperaturen über längere Zeit</a:t>
            </a:r>
          </a:p>
          <a:p>
            <a:r>
              <a:rPr lang="de-AT" dirty="0"/>
              <a:t>Höhere Artenvielfalt durch größere Standortvarianz</a:t>
            </a:r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FCACA54-182A-47F7-8D4E-2E81A36B2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76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ACA6F6-E265-48C4-B523-55E1CAC1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Frühzeitige Abstimmung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C3E77-1B7B-458F-9AC1-7568447F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Weniger Substrat</a:t>
            </a:r>
          </a:p>
          <a:p>
            <a:r>
              <a:rPr lang="de-AT" dirty="0"/>
              <a:t>Aufständerung auflastgetragen</a:t>
            </a:r>
          </a:p>
          <a:p>
            <a:endParaRPr lang="de-AT" dirty="0"/>
          </a:p>
          <a:p>
            <a:r>
              <a:rPr lang="de-AT" dirty="0"/>
              <a:t>Mindestabstände zwischen Paneelen</a:t>
            </a:r>
          </a:p>
          <a:p>
            <a:r>
              <a:rPr lang="de-AT" dirty="0"/>
              <a:t>Mindestabstand von Oberfläche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FCACA54-182A-47F7-8D4E-2E81A36B2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"/>
          <a:stretch/>
        </p:blipFill>
        <p:spPr>
          <a:xfrm>
            <a:off x="0" y="1897354"/>
            <a:ext cx="8442036" cy="2951708"/>
          </a:xfrm>
        </p:spPr>
      </p:pic>
    </p:spTree>
    <p:extLst>
      <p:ext uri="{BB962C8B-B14F-4D97-AF65-F5344CB8AC3E}">
        <p14:creationId xmlns:p14="http://schemas.microsoft.com/office/powerpoint/2010/main" val="12018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ACA6F6-E265-48C4-B523-55E1CAC1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Fehler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C3E77-1B7B-458F-9AC1-7568447F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Abstand zu gering</a:t>
            </a:r>
          </a:p>
          <a:p>
            <a:r>
              <a:rPr lang="de-AT" dirty="0"/>
              <a:t>Höhe zu gering</a:t>
            </a:r>
          </a:p>
          <a:p>
            <a:r>
              <a:rPr lang="de-AT" dirty="0"/>
              <a:t>Entwicklungspflege unterlassen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FCACA54-182A-47F7-8D4E-2E81A36B2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6"/>
          <a:stretch/>
        </p:blipFill>
        <p:spPr>
          <a:xfrm>
            <a:off x="0" y="0"/>
            <a:ext cx="8460428" cy="6936508"/>
          </a:xfrm>
        </p:spPr>
      </p:pic>
    </p:spTree>
    <p:extLst>
      <p:ext uri="{BB962C8B-B14F-4D97-AF65-F5344CB8AC3E}">
        <p14:creationId xmlns:p14="http://schemas.microsoft.com/office/powerpoint/2010/main" val="34376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ACA6F6-E265-48C4-B523-55E1CAC1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Pflege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C3E77-1B7B-458F-9AC1-7568447F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Rechtzeitig überlegen</a:t>
            </a:r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FCACA54-182A-47F7-8D4E-2E81A36B2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60428" cy="6936508"/>
          </a:xfrm>
        </p:spPr>
      </p:pic>
    </p:spTree>
    <p:extLst>
      <p:ext uri="{BB962C8B-B14F-4D97-AF65-F5344CB8AC3E}">
        <p14:creationId xmlns:p14="http://schemas.microsoft.com/office/powerpoint/2010/main" val="14679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ACA6F6-E265-48C4-B523-55E1CAC1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So funktioniert‘s!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C3E77-1B7B-458F-9AC1-7568447F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Ausgewogenes Verhältnis</a:t>
            </a:r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FCACA54-182A-47F7-8D4E-2E81A36B2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60428" cy="6936508"/>
          </a:xfrm>
        </p:spPr>
      </p:pic>
    </p:spTree>
    <p:extLst>
      <p:ext uri="{BB962C8B-B14F-4D97-AF65-F5344CB8AC3E}">
        <p14:creationId xmlns:p14="http://schemas.microsoft.com/office/powerpoint/2010/main" val="35761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AE6D8C52-ABCB-4646-BFFE-61B2CF7D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C07CFDF-4A0B-4E6B-B203-08F745A36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6" y="137160"/>
            <a:ext cx="12149514" cy="6574535"/>
          </a:xfrm>
        </p:spPr>
      </p:pic>
    </p:spTree>
    <p:extLst>
      <p:ext uri="{BB962C8B-B14F-4D97-AF65-F5344CB8AC3E}">
        <p14:creationId xmlns:p14="http://schemas.microsoft.com/office/powerpoint/2010/main" val="33549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ACA6F6-E265-48C4-B523-55E1CAC1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So funktioniert‘s!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C3E77-1B7B-458F-9AC1-7568447F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Niedrige Vegetation – geringer Pflegeaufwand</a:t>
            </a:r>
          </a:p>
          <a:p>
            <a:endParaRPr lang="de-AT" dirty="0"/>
          </a:p>
          <a:p>
            <a:r>
              <a:rPr lang="de-AT" sz="1400" i="1" dirty="0"/>
              <a:t>Quelle:</a:t>
            </a:r>
            <a:br>
              <a:rPr lang="de-AT" sz="1400" i="1" dirty="0"/>
            </a:br>
            <a:r>
              <a:rPr lang="de-AT" sz="1400" i="1" dirty="0"/>
              <a:t>Bundesverband</a:t>
            </a:r>
            <a:br>
              <a:rPr lang="de-AT" sz="1400" i="1" dirty="0"/>
            </a:br>
            <a:r>
              <a:rPr lang="de-AT" sz="1400" i="1" dirty="0" err="1"/>
              <a:t>GebäudeGrün</a:t>
            </a:r>
            <a:endParaRPr lang="de-AT" sz="1400" i="1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FCACA54-182A-47F7-8D4E-2E81A36B2B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60428" cy="6936508"/>
          </a:xfrm>
        </p:spPr>
      </p:pic>
    </p:spTree>
    <p:extLst>
      <p:ext uri="{BB962C8B-B14F-4D97-AF65-F5344CB8AC3E}">
        <p14:creationId xmlns:p14="http://schemas.microsoft.com/office/powerpoint/2010/main" val="16684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3EC054-E9F7-4035-A910-89E96E0C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Intensive Dachbegrünung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9D2354-4194-4FFA-B3BC-E1D8DE5AB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EE1F3A-F4EC-4CF6-BFE8-B8AC1D54C2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79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Sommer 2005</a:t>
            </a:r>
          </a:p>
          <a:p>
            <a:r>
              <a:rPr lang="de-AT" dirty="0"/>
              <a:t>Intensivbegrünung über Parkgarage</a:t>
            </a:r>
          </a:p>
          <a:p>
            <a:r>
              <a:rPr lang="de-AT" dirty="0"/>
              <a:t>Ca. 1500 m²</a:t>
            </a:r>
          </a:p>
          <a:p>
            <a:r>
              <a:rPr lang="de-AT" dirty="0"/>
              <a:t>60-100cm autochthones Substrat „</a:t>
            </a:r>
            <a:r>
              <a:rPr lang="de-AT" dirty="0" err="1"/>
              <a:t>Flins</a:t>
            </a:r>
            <a:r>
              <a:rPr lang="de-AT" dirty="0"/>
              <a:t>“ über 20cm </a:t>
            </a:r>
            <a:r>
              <a:rPr lang="de-AT" dirty="0" err="1"/>
              <a:t>Dränageschicht</a:t>
            </a:r>
            <a:r>
              <a:rPr lang="de-AT" dirty="0"/>
              <a:t> Schaumglas</a:t>
            </a:r>
          </a:p>
        </p:txBody>
      </p:sp>
      <p:pic>
        <p:nvPicPr>
          <p:cNvPr id="6" name="Bildplatzhalter 5" descr="Ein Bild, das draußen, Gebäude, Boden, Himmel enthält.&#10;&#10;Mit sehr hoher Zuverlässigkeit generierte Beschreibung">
            <a:extLst>
              <a:ext uri="{FF2B5EF4-FFF2-40B4-BE49-F238E27FC236}">
                <a16:creationId xmlns:a16="http://schemas.microsoft.com/office/drawing/2014/main" id="{91191640-9C06-4ABE-AF52-154559F5B0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br>
              <a:rPr lang="de-AT" dirty="0"/>
            </a:br>
            <a:r>
              <a:rPr lang="de-AT" dirty="0"/>
              <a:t>Hagenberg</a:t>
            </a:r>
          </a:p>
        </p:txBody>
      </p:sp>
    </p:spTree>
    <p:extLst>
      <p:ext uri="{BB962C8B-B14F-4D97-AF65-F5344CB8AC3E}">
        <p14:creationId xmlns:p14="http://schemas.microsoft.com/office/powerpoint/2010/main" val="23396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Modellierung Bachlauf</a:t>
            </a:r>
          </a:p>
          <a:p>
            <a:r>
              <a:rPr lang="de-AT" dirty="0"/>
              <a:t>Granitbruch als Tragschicht für Wege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Hagenberg</a:t>
            </a:r>
          </a:p>
        </p:txBody>
      </p:sp>
      <p:pic>
        <p:nvPicPr>
          <p:cNvPr id="8" name="Bildplatzhalter 7" descr="Ein Bild, das Boden, Gebäude, draußen, Himmel enthält.&#10;&#10;Mit sehr hoher Zuverlässigkeit generierte Beschreibung">
            <a:extLst>
              <a:ext uri="{FF2B5EF4-FFF2-40B4-BE49-F238E27FC236}">
                <a16:creationId xmlns:a16="http://schemas.microsoft.com/office/drawing/2014/main" id="{A6833DFB-9CCA-4A81-B18B-D097FAD6A9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9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Randbegrenzung Bachlauf </a:t>
            </a:r>
          </a:p>
          <a:p>
            <a:r>
              <a:rPr lang="de-AT" dirty="0"/>
              <a:t>Weg aus Granitplatten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Hagenberg</a:t>
            </a:r>
          </a:p>
        </p:txBody>
      </p:sp>
      <p:pic>
        <p:nvPicPr>
          <p:cNvPr id="8" name="Bildplatzhalter 7" descr="Ein Bild, das Boden, draußen, Gebäude, Himmel enthält.&#10;&#10;Mit sehr hoher Zuverlässigkeit generierte Beschreibung">
            <a:extLst>
              <a:ext uri="{FF2B5EF4-FFF2-40B4-BE49-F238E27FC236}">
                <a16:creationId xmlns:a16="http://schemas.microsoft.com/office/drawing/2014/main" id="{F221CAE2-C125-45AE-84E3-FA0B528C7C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2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176213" indent="-176213"/>
            <a:r>
              <a:rPr lang="de-AT" dirty="0"/>
              <a:t>Dichtung Bachlauf</a:t>
            </a:r>
          </a:p>
          <a:p>
            <a:pPr marL="176213" indent="-176213"/>
            <a:r>
              <a:rPr lang="de-AT" dirty="0"/>
              <a:t>Substrat Bachlauf Splitt 2/4mm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Südterrasse</a:t>
            </a:r>
          </a:p>
        </p:txBody>
      </p:sp>
      <p:pic>
        <p:nvPicPr>
          <p:cNvPr id="7" name="Bildplatzhalter 6" descr="Ein Bild, das Boden, draußen, Himmel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3A614072-7C92-48AA-B26A-53ED4D00CD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16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Differenzierte Substratverwendung</a:t>
            </a:r>
          </a:p>
          <a:p>
            <a:r>
              <a:rPr lang="de-AT" dirty="0"/>
              <a:t>Dachsubstrat I mit 20% Kompost</a:t>
            </a:r>
          </a:p>
          <a:p>
            <a:r>
              <a:rPr lang="de-AT" dirty="0"/>
              <a:t>Kristalline Sande und Kiese verschiedene Körnungen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Hagenberg</a:t>
            </a:r>
          </a:p>
        </p:txBody>
      </p:sp>
      <p:pic>
        <p:nvPicPr>
          <p:cNvPr id="8" name="Bildplatzhalter 7" descr="Ein Bild, das Boden, draußen, Gebäude, Himmel enthält.&#10;&#10;Mit sehr hoher Zuverlässigkeit generierte Beschreibung">
            <a:extLst>
              <a:ext uri="{FF2B5EF4-FFF2-40B4-BE49-F238E27FC236}">
                <a16:creationId xmlns:a16="http://schemas.microsoft.com/office/drawing/2014/main" id="{72B79373-8FA2-4F0A-880C-1C06C2012A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2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4064478"/>
          </a:xfrm>
        </p:spPr>
        <p:txBody>
          <a:bodyPr>
            <a:normAutofit/>
          </a:bodyPr>
          <a:lstStyle/>
          <a:p>
            <a:pPr marL="176213" indent="-176213"/>
            <a:r>
              <a:rPr lang="de-AT" dirty="0"/>
              <a:t>Zwei Monate nach Ansaat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Hagenberg</a:t>
            </a:r>
          </a:p>
        </p:txBody>
      </p:sp>
      <p:pic>
        <p:nvPicPr>
          <p:cNvPr id="7" name="Bildplatzhalter 6" descr="Ein Bild, das Gras, draußen, Gebäude, Boden enthält.&#10;&#10;Mit sehr hoher Zuverlässigkeit generierte Beschreibung">
            <a:extLst>
              <a:ext uri="{FF2B5EF4-FFF2-40B4-BE49-F238E27FC236}">
                <a16:creationId xmlns:a16="http://schemas.microsoft.com/office/drawing/2014/main" id="{347A180D-5EA5-453E-80B4-48D717DD5B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8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4064478"/>
          </a:xfrm>
        </p:spPr>
        <p:txBody>
          <a:bodyPr>
            <a:normAutofit/>
          </a:bodyPr>
          <a:lstStyle/>
          <a:p>
            <a:pPr marL="176213" indent="-176213"/>
            <a:r>
              <a:rPr lang="de-AT" dirty="0"/>
              <a:t>Ein Jahr nach Fertigstellung</a:t>
            </a:r>
          </a:p>
          <a:p>
            <a:pPr marL="176213" indent="-176213"/>
            <a:r>
              <a:rPr lang="de-AT" dirty="0"/>
              <a:t>Sitzbänke Eichenbohlen</a:t>
            </a:r>
          </a:p>
          <a:p>
            <a:pPr marL="176213" indent="-176213"/>
            <a:r>
              <a:rPr lang="de-AT" dirty="0"/>
              <a:t>Plattenweg Granit</a:t>
            </a:r>
          </a:p>
          <a:p>
            <a:pPr marL="176213" indent="-176213"/>
            <a:r>
              <a:rPr lang="de-AT" dirty="0"/>
              <a:t>Rasen</a:t>
            </a:r>
          </a:p>
          <a:p>
            <a:pPr marL="176213" indent="-176213"/>
            <a:r>
              <a:rPr lang="de-AT" dirty="0"/>
              <a:t>Bachlauf mit Wildstauden</a:t>
            </a:r>
          </a:p>
          <a:p>
            <a:pPr marL="176213" indent="-176213"/>
            <a:r>
              <a:rPr lang="de-AT" dirty="0"/>
              <a:t>Insektenfreundliche Beleuchtung</a:t>
            </a:r>
          </a:p>
          <a:p>
            <a:pPr marL="176213" indent="-176213"/>
            <a:r>
              <a:rPr lang="de-AT" dirty="0"/>
              <a:t>Sitzplätze rustikal auf Blumenschotterrasen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Südterrasse</a:t>
            </a:r>
          </a:p>
        </p:txBody>
      </p:sp>
      <p:pic>
        <p:nvPicPr>
          <p:cNvPr id="12" name="Bildplatzhalter 11" descr="Ein Bild, das draußen, Himmel, Gebäude, Gras enthält.&#10;&#10;Mit sehr hoher Zuverlässigkeit generierte Beschreibung">
            <a:extLst>
              <a:ext uri="{FF2B5EF4-FFF2-40B4-BE49-F238E27FC236}">
                <a16:creationId xmlns:a16="http://schemas.microsoft.com/office/drawing/2014/main" id="{05AF7FF8-78CE-4B5E-85DF-D924BC4E22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52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4064478"/>
          </a:xfrm>
        </p:spPr>
        <p:txBody>
          <a:bodyPr>
            <a:normAutofit/>
          </a:bodyPr>
          <a:lstStyle/>
          <a:p>
            <a:pPr marL="176213" indent="-176213"/>
            <a:r>
              <a:rPr lang="de-AT" dirty="0"/>
              <a:t>2 Jahre nach Fertigstellung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Hagenberg</a:t>
            </a:r>
          </a:p>
        </p:txBody>
      </p:sp>
      <p:pic>
        <p:nvPicPr>
          <p:cNvPr id="7" name="Bildplatzhalter 6" descr="Ein Bild, das draußen, Gebäude, Gras, Himmel enthält.&#10;&#10;Mit sehr hoher Zuverlässigkeit generierte Beschreibung">
            <a:extLst>
              <a:ext uri="{FF2B5EF4-FFF2-40B4-BE49-F238E27FC236}">
                <a16:creationId xmlns:a16="http://schemas.microsoft.com/office/drawing/2014/main" id="{84A3987D-97C0-4A28-8F33-911A58538D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8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33045-6A8E-45DC-AE50-CCDC2CF4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klares Ziel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BE982C-FB4B-4FEC-9B79-605B17F89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So viel Wasser wie möglich zurückhalten, damit es in Hitzeperioden verdunstet werden kann!</a:t>
            </a:r>
          </a:p>
        </p:txBody>
      </p:sp>
      <p:pic>
        <p:nvPicPr>
          <p:cNvPr id="8" name="Bildplatzhalter 7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87B11331-1408-4FD8-B651-46F91D67BA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561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E78FD7-B10B-415E-B5A9-A81191AC2D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4064478"/>
          </a:xfrm>
        </p:spPr>
        <p:txBody>
          <a:bodyPr>
            <a:normAutofit/>
          </a:bodyPr>
          <a:lstStyle/>
          <a:p>
            <a:pPr marL="176213" indent="-176213"/>
            <a:r>
              <a:rPr lang="de-AT" dirty="0"/>
              <a:t>Nach 10 Jahren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E7562A-169E-4100-B383-17718C7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Amsec</a:t>
            </a:r>
            <a:r>
              <a:rPr lang="de-AT" dirty="0"/>
              <a:t> Hagenberg</a:t>
            </a:r>
          </a:p>
        </p:txBody>
      </p:sp>
      <p:pic>
        <p:nvPicPr>
          <p:cNvPr id="8" name="Bildplatzhalter 7" descr="Ein Bild, das draußen, Gebäude, Himmel, Gras enthält.&#10;&#10;Mit sehr hoher Zuverlässigkeit generierte Beschreibung">
            <a:extLst>
              <a:ext uri="{FF2B5EF4-FFF2-40B4-BE49-F238E27FC236}">
                <a16:creationId xmlns:a16="http://schemas.microsoft.com/office/drawing/2014/main" id="{5F6C933A-6F9D-4477-B17A-FDC8408884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0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1DBEF6-D478-4C09-A236-152DDBE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Das ideale Substrat –</a:t>
            </a:r>
            <a:br>
              <a:rPr lang="de-AT" dirty="0">
                <a:solidFill>
                  <a:schemeClr val="tx1"/>
                </a:solidFill>
              </a:rPr>
            </a:br>
            <a:br>
              <a:rPr lang="de-AT" dirty="0">
                <a:solidFill>
                  <a:schemeClr val="tx1"/>
                </a:solidFill>
              </a:rPr>
            </a:br>
            <a:r>
              <a:rPr lang="de-AT" sz="2000" dirty="0">
                <a:solidFill>
                  <a:schemeClr val="tx1"/>
                </a:solidFill>
              </a:rPr>
              <a:t>gibt es nicht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BD1BA3-C09C-4A78-AA05-975A5777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1BAF0132-9A78-4928-B356-DD5C2C761C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5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465B-333D-43B2-9620-E7FC376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Technogene Substrate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DDEB0-1C2C-43F6-A5E0-9E106F55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/>
              <a:t>Ziegelsplitt, Lava, Schlacke etc. etc.</a:t>
            </a:r>
          </a:p>
          <a:p>
            <a:r>
              <a:rPr lang="de-AT" dirty="0"/>
              <a:t>+ Leichter</a:t>
            </a:r>
          </a:p>
          <a:p>
            <a:r>
              <a:rPr lang="de-AT" dirty="0"/>
              <a:t>+ Bequemer</a:t>
            </a:r>
          </a:p>
          <a:p>
            <a:r>
              <a:rPr lang="de-AT" dirty="0"/>
              <a:t>+ Normgerecht</a:t>
            </a:r>
          </a:p>
          <a:p>
            <a:r>
              <a:rPr lang="de-AT" dirty="0"/>
              <a:t>+ pH-neutral</a:t>
            </a:r>
          </a:p>
          <a:p>
            <a:r>
              <a:rPr lang="de-AT" dirty="0"/>
              <a:t>+ </a:t>
            </a:r>
            <a:r>
              <a:rPr lang="de-AT" dirty="0" err="1"/>
              <a:t>Blasbar</a:t>
            </a:r>
            <a:endParaRPr lang="de-AT" dirty="0"/>
          </a:p>
          <a:p>
            <a:pPr marL="285750" indent="-285750">
              <a:buFontTx/>
              <a:buChar char="-"/>
            </a:pPr>
            <a:r>
              <a:rPr lang="de-AT" dirty="0"/>
              <a:t>Teuer</a:t>
            </a:r>
          </a:p>
          <a:p>
            <a:pPr marL="285750" indent="-285750">
              <a:buFontTx/>
              <a:buChar char="-"/>
            </a:pPr>
            <a:r>
              <a:rPr lang="de-AT" dirty="0" err="1"/>
              <a:t>Tw</a:t>
            </a:r>
            <a:r>
              <a:rPr lang="de-AT" dirty="0"/>
              <a:t>. weite Transportdistanzen</a:t>
            </a:r>
          </a:p>
        </p:txBody>
      </p:sp>
      <p:pic>
        <p:nvPicPr>
          <p:cNvPr id="6" name="Bildplatzhalter 5" descr="Ein Bild, das draußen, Boden, Gras, Zaun enthält.&#10;&#10;Mit sehr hoher Zuverlässigkeit generierte Beschreibung">
            <a:extLst>
              <a:ext uri="{FF2B5EF4-FFF2-40B4-BE49-F238E27FC236}">
                <a16:creationId xmlns:a16="http://schemas.microsoft.com/office/drawing/2014/main" id="{AF2A2B15-F218-42A0-B1D6-582EFB333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658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465B-333D-43B2-9620-E7FC376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Autochthone Substrate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DDEB0-1C2C-43F6-A5E0-9E106F55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+ Kostengünstiger wenn Kran-Zufahrt möglich</a:t>
            </a:r>
          </a:p>
          <a:p>
            <a:r>
              <a:rPr lang="de-AT" dirty="0"/>
              <a:t>+ Umweltverträglicher</a:t>
            </a:r>
          </a:p>
          <a:p>
            <a:r>
              <a:rPr lang="de-AT" dirty="0"/>
              <a:t>+ Besser kompatibel mit regionaler Flora und Fauna</a:t>
            </a:r>
          </a:p>
          <a:p>
            <a:pPr marL="285750" indent="-285750">
              <a:buFontTx/>
              <a:buChar char="-"/>
            </a:pPr>
            <a:r>
              <a:rPr lang="de-AT" dirty="0"/>
              <a:t>Höheres Gewicht</a:t>
            </a:r>
          </a:p>
          <a:p>
            <a:pPr marL="285750" indent="-285750">
              <a:buFontTx/>
              <a:buChar char="-"/>
            </a:pPr>
            <a:r>
              <a:rPr lang="de-AT" dirty="0"/>
              <a:t>Organisationsaufwand</a:t>
            </a:r>
          </a:p>
          <a:p>
            <a:pPr marL="285750" indent="-285750">
              <a:buFontTx/>
              <a:buChar char="-"/>
            </a:pPr>
            <a:r>
              <a:rPr lang="de-AT" dirty="0"/>
              <a:t>Risiko</a:t>
            </a:r>
          </a:p>
          <a:p>
            <a:pPr marL="285750" indent="-285750">
              <a:buFontTx/>
              <a:buChar char="-"/>
            </a:pPr>
            <a:r>
              <a:rPr lang="de-AT" dirty="0"/>
              <a:t>Nicht </a:t>
            </a:r>
            <a:r>
              <a:rPr lang="de-AT" dirty="0" err="1"/>
              <a:t>blasbar</a:t>
            </a:r>
            <a:endParaRPr lang="de-AT" dirty="0"/>
          </a:p>
        </p:txBody>
      </p:sp>
      <p:pic>
        <p:nvPicPr>
          <p:cNvPr id="8" name="Bildplatzhalter 7" descr="Ein Bild, das Himmel, draußen, Boden, Baum enthält.&#10;&#10;Mit sehr hoher Zuverlässigkeit generierte Beschreibung">
            <a:extLst>
              <a:ext uri="{FF2B5EF4-FFF2-40B4-BE49-F238E27FC236}">
                <a16:creationId xmlns:a16="http://schemas.microsoft.com/office/drawing/2014/main" id="{0920FC83-9D46-4BFC-A08A-724ED2EEB7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3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465B-333D-43B2-9620-E7FC376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Substratstärke</a:t>
            </a:r>
            <a:br>
              <a:rPr lang="de-AT" dirty="0"/>
            </a:br>
            <a:r>
              <a:rPr lang="de-AT" dirty="0"/>
              <a:t>Vegetationstyp</a:t>
            </a:r>
            <a:br>
              <a:rPr lang="de-AT" dirty="0"/>
            </a:br>
            <a:r>
              <a:rPr lang="de-AT" dirty="0"/>
              <a:t>Fauna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DDEB0-1C2C-43F6-A5E0-9E106F55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r>
              <a:rPr lang="de-AT" sz="1400" dirty="0"/>
              <a:t>Aus: Mann, G. (1998): Vorkommen und Bedeutung von Bodentieren auf begrünten Dächern in Abhängigkeit von der Vegetationsform. – Dissertation Univ. Tübingen. Zitiert in: Planungsunterlage Optigrün.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C4CCA9-EE87-4F40-9C37-CAFD89B3F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8273768" cy="6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465B-333D-43B2-9620-E7FC376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Substratstärke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DDEB0-1C2C-43F6-A5E0-9E106F55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r>
              <a:rPr lang="de-AT" sz="1400" dirty="0"/>
              <a:t>Aus: Naturschutz auf Dachbegrünungen in Verbindung mit Solaranlagen, Baudepartment des Kantons Basel-Stadt, Seite 2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878273B-ECFD-4013-B3AD-A92633C744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667"/>
          <a:stretch/>
        </p:blipFill>
        <p:spPr>
          <a:xfrm>
            <a:off x="-3175" y="0"/>
            <a:ext cx="8435975" cy="685800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34BEC65-0180-4EFA-B035-B551925B372C}"/>
              </a:ext>
            </a:extLst>
          </p:cNvPr>
          <p:cNvSpPr txBox="1"/>
          <p:nvPr/>
        </p:nvSpPr>
        <p:spPr>
          <a:xfrm>
            <a:off x="480292" y="754719"/>
            <a:ext cx="77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Variation der Substratstärken mit Hügeln und Senken erhöht Standort- und Artenvielfalt für Pflanzen und Tiere</a:t>
            </a:r>
          </a:p>
        </p:txBody>
      </p:sp>
    </p:spTree>
    <p:extLst>
      <p:ext uri="{BB962C8B-B14F-4D97-AF65-F5344CB8AC3E}">
        <p14:creationId xmlns:p14="http://schemas.microsoft.com/office/powerpoint/2010/main" val="24749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465B-333D-43B2-9620-E7FC376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Substratstärke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DDEB0-1C2C-43F6-A5E0-9E106F55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r>
              <a:rPr lang="de-AT" sz="1400" dirty="0"/>
              <a:t>Aus: Naturschutz auf Dachbegrünungen in Verbindung mit Solaranlagen, Baudepartment des Kantons Basel-Stadt, Seite 2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878273B-ECFD-4013-B3AD-A92633C744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5" y="0"/>
            <a:ext cx="8435975" cy="685800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34BEC65-0180-4EFA-B035-B551925B372C}"/>
              </a:ext>
            </a:extLst>
          </p:cNvPr>
          <p:cNvSpPr txBox="1"/>
          <p:nvPr/>
        </p:nvSpPr>
        <p:spPr>
          <a:xfrm>
            <a:off x="480292" y="754719"/>
            <a:ext cx="77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Variation der Substratstärken mit Hügeln und Senken erhöht Standort- und Artenvielfalt für Pflanzen und Tiere</a:t>
            </a:r>
          </a:p>
        </p:txBody>
      </p:sp>
    </p:spTree>
    <p:extLst>
      <p:ext uri="{BB962C8B-B14F-4D97-AF65-F5344CB8AC3E}">
        <p14:creationId xmlns:p14="http://schemas.microsoft.com/office/powerpoint/2010/main" val="23322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465B-333D-43B2-9620-E7FC376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Substratstärke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DDEB0-1C2C-43F6-A5E0-9E106F55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sz="1600" dirty="0"/>
              <a:t>Variable Substratstärke erhöht Artenvielfalt</a:t>
            </a:r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sz="1200" dirty="0"/>
          </a:p>
          <a:p>
            <a:r>
              <a:rPr lang="de-AT" sz="1200" dirty="0"/>
              <a:t>Foto: Daniel Meusburger, Bezau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878273B-ECFD-4013-B3AD-A92633C744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5" y="0"/>
            <a:ext cx="8435975" cy="6858000"/>
          </a:xfrm>
        </p:spPr>
      </p:pic>
    </p:spTree>
    <p:extLst>
      <p:ext uri="{BB962C8B-B14F-4D97-AF65-F5344CB8AC3E}">
        <p14:creationId xmlns:p14="http://schemas.microsoft.com/office/powerpoint/2010/main" val="16516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7EF036-FC66-4FB6-A274-46457846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Die richtigen Pflanzen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BE66137-62C3-4312-8186-12701D2AE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(Fast) Alles ist möglich</a:t>
            </a:r>
          </a:p>
        </p:txBody>
      </p:sp>
      <p:pic>
        <p:nvPicPr>
          <p:cNvPr id="6" name="Bildplatzhalter 6" descr="Ein Bild, das draußen, Baum, Gebäude, Himmel enthält.&#10;&#10;Mit sehr hoher Zuverlässigkeit generierte Beschreibung">
            <a:extLst>
              <a:ext uri="{FF2B5EF4-FFF2-40B4-BE49-F238E27FC236}">
                <a16:creationId xmlns:a16="http://schemas.microsoft.com/office/drawing/2014/main" id="{E4E1A81B-6377-449E-AB60-265A0D1E29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1413" y="-388938"/>
            <a:ext cx="6845300" cy="6845301"/>
          </a:xfrm>
        </p:spPr>
      </p:pic>
    </p:spTree>
    <p:extLst>
      <p:ext uri="{BB962C8B-B14F-4D97-AF65-F5344CB8AC3E}">
        <p14:creationId xmlns:p14="http://schemas.microsoft.com/office/powerpoint/2010/main" val="20216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DD79-D44C-41C5-9866-DA451494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Moose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B54EC-838E-440E-9FAD-EF7762E9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Die namenlosen Schönheiten</a:t>
            </a:r>
          </a:p>
        </p:txBody>
      </p:sp>
      <p:pic>
        <p:nvPicPr>
          <p:cNvPr id="7" name="Bildplatzhalter 6" descr="Ein Bild, das Baum, Gras, draußen, Pflanze enthält.&#10;&#10;Mit sehr hoher Zuverlässigkeit generierte Beschreibung">
            <a:extLst>
              <a:ext uri="{FF2B5EF4-FFF2-40B4-BE49-F238E27FC236}">
                <a16:creationId xmlns:a16="http://schemas.microsoft.com/office/drawing/2014/main" id="{21F2FCE7-5A11-4F62-B119-CF999F4B9C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Bildplatzhalter 7" descr="Ein Bild, das Baum, Gras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1FF61148-9BB5-4766-9038-1DA0DF10E3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3525" y="-9525"/>
            <a:ext cx="2698750" cy="6867525"/>
          </a:xfrm>
        </p:spPr>
      </p:pic>
      <p:pic>
        <p:nvPicPr>
          <p:cNvPr id="9" name="Bildplatzhalter 6" descr="Ein Bild, das draußen, Baum, Pflanze, Blume enthält.&#10;&#10;Mit sehr hoher Zuverlässigkeit generierte Beschreibung">
            <a:extLst>
              <a:ext uri="{FF2B5EF4-FFF2-40B4-BE49-F238E27FC236}">
                <a16:creationId xmlns:a16="http://schemas.microsoft.com/office/drawing/2014/main" id="{A1862C77-EB3E-4FDB-8BA0-AC39DB8E88E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438" y="-9525"/>
            <a:ext cx="2722562" cy="6867525"/>
          </a:xfrm>
        </p:spPr>
      </p:pic>
    </p:spTree>
    <p:extLst>
      <p:ext uri="{BB962C8B-B14F-4D97-AF65-F5344CB8AC3E}">
        <p14:creationId xmlns:p14="http://schemas.microsoft.com/office/powerpoint/2010/main" val="37281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CC3FC-A223-431C-8A7B-F8795AA0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Potenziale begrünter Dächer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1880CF-2F41-4306-BAA3-0999C2211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Wasserrückhalt</a:t>
            </a:r>
          </a:p>
          <a:p>
            <a:r>
              <a:rPr lang="de-AT" dirty="0"/>
              <a:t>Kühlung</a:t>
            </a:r>
          </a:p>
          <a:p>
            <a:r>
              <a:rPr lang="de-AT" dirty="0"/>
              <a:t>Schutz der Dachhaut</a:t>
            </a:r>
          </a:p>
          <a:p>
            <a:r>
              <a:rPr lang="de-AT" dirty="0"/>
              <a:t>Luftbefeuchtung</a:t>
            </a:r>
          </a:p>
          <a:p>
            <a:r>
              <a:rPr lang="de-AT" dirty="0"/>
              <a:t>Pflanzenstandort</a:t>
            </a:r>
          </a:p>
          <a:p>
            <a:r>
              <a:rPr lang="de-AT" dirty="0"/>
              <a:t>Lebensraum für Tiere</a:t>
            </a:r>
          </a:p>
          <a:p>
            <a:r>
              <a:rPr lang="de-AT" dirty="0"/>
              <a:t>Arbeitsklima</a:t>
            </a:r>
          </a:p>
        </p:txBody>
      </p:sp>
      <p:pic>
        <p:nvPicPr>
          <p:cNvPr id="10" name="Bildplatzhalter 9" descr="Ein Bild, das Baum, draußen, Himmel, Gras enthält.&#10;&#10;Mit sehr hoher Zuverlässigkeit generierte Beschreibung">
            <a:extLst>
              <a:ext uri="{FF2B5EF4-FFF2-40B4-BE49-F238E27FC236}">
                <a16:creationId xmlns:a16="http://schemas.microsoft.com/office/drawing/2014/main" id="{CAFA4944-BFD3-4D0C-8A4D-7ADC6906EB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12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DD79-D44C-41C5-9866-DA451494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Härtesten unter der Sonne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B54EC-838E-440E-9FAD-EF7762E9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381" y="2511814"/>
            <a:ext cx="3323766" cy="3612150"/>
          </a:xfrm>
        </p:spPr>
        <p:txBody>
          <a:bodyPr>
            <a:normAutofit/>
          </a:bodyPr>
          <a:lstStyle/>
          <a:p>
            <a:r>
              <a:rPr lang="de-AT" dirty="0"/>
              <a:t>Sedum </a:t>
            </a:r>
            <a:r>
              <a:rPr lang="de-AT" dirty="0" err="1"/>
              <a:t>acre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Scharfer Mauerpfeffer</a:t>
            </a:r>
          </a:p>
          <a:p>
            <a:r>
              <a:rPr lang="de-AT" dirty="0"/>
              <a:t>Sedum sexangulare</a:t>
            </a:r>
            <a:br>
              <a:rPr lang="de-AT" dirty="0"/>
            </a:br>
            <a:r>
              <a:rPr lang="de-AT" dirty="0"/>
              <a:t>Milder Mauerpfeffer</a:t>
            </a:r>
          </a:p>
          <a:p>
            <a:r>
              <a:rPr lang="de-AT" dirty="0"/>
              <a:t>Sedum </a:t>
            </a:r>
            <a:r>
              <a:rPr lang="de-AT" dirty="0" err="1"/>
              <a:t>reflexum</a:t>
            </a:r>
            <a:br>
              <a:rPr lang="de-AT" dirty="0"/>
            </a:br>
            <a:r>
              <a:rPr lang="de-AT" dirty="0"/>
              <a:t>Tripmadam </a:t>
            </a:r>
            <a:br>
              <a:rPr lang="de-AT" dirty="0"/>
            </a:br>
            <a:r>
              <a:rPr lang="de-AT" dirty="0"/>
              <a:t>Felsen-Fetthenne</a:t>
            </a:r>
          </a:p>
          <a:p>
            <a:r>
              <a:rPr lang="de-AT" dirty="0"/>
              <a:t>Sedum </a:t>
            </a:r>
            <a:r>
              <a:rPr lang="de-AT" dirty="0" err="1"/>
              <a:t>album</a:t>
            </a:r>
            <a:br>
              <a:rPr lang="de-AT" dirty="0"/>
            </a:br>
            <a:r>
              <a:rPr lang="de-AT" dirty="0"/>
              <a:t>Weißer Mauerpfeffer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8" name="Bildplatzhalter 7" descr="Ein Bild, das draußen, Rock, Blume, Essen enthält.&#10;&#10;Mit sehr hoher Zuverlässigkeit generierte Beschreibung">
            <a:extLst>
              <a:ext uri="{FF2B5EF4-FFF2-40B4-BE49-F238E27FC236}">
                <a16:creationId xmlns:a16="http://schemas.microsoft.com/office/drawing/2014/main" id="{95C850D1-383B-4DFE-9BBF-E45CDBE972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7"/>
          <a:stretch/>
        </p:blipFill>
        <p:spPr>
          <a:xfrm>
            <a:off x="3756022" y="0"/>
            <a:ext cx="2700000" cy="6868125"/>
          </a:xfrm>
        </p:spPr>
      </p:pic>
      <p:pic>
        <p:nvPicPr>
          <p:cNvPr id="7" name="Bildplatzhalter 6" descr="Ein Bild, das Pflanze, Kaktus, Blume, Baum enthält.&#10;&#10;Mit hoher Zuverlässigkeit generierte Beschreibung">
            <a:extLst>
              <a:ext uri="{FF2B5EF4-FFF2-40B4-BE49-F238E27FC236}">
                <a16:creationId xmlns:a16="http://schemas.microsoft.com/office/drawing/2014/main" id="{3077D435-723D-414E-883E-FD550EDBCC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3525" y="-9525"/>
            <a:ext cx="2698750" cy="6867525"/>
          </a:xfrm>
        </p:spPr>
      </p:pic>
      <p:pic>
        <p:nvPicPr>
          <p:cNvPr id="9" name="Bildplatzhalter 6" descr="Ein Bild, das draußen, Baum, Himmel, Blume enthält.&#10;&#10;Mit sehr hoher Zuverlässigkeit generierte Beschreibung">
            <a:extLst>
              <a:ext uri="{FF2B5EF4-FFF2-40B4-BE49-F238E27FC236}">
                <a16:creationId xmlns:a16="http://schemas.microsoft.com/office/drawing/2014/main" id="{4034130E-30F5-4F32-8809-7708112285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438" y="-9525"/>
            <a:ext cx="2722562" cy="6867525"/>
          </a:xfrm>
        </p:spPr>
      </p:pic>
    </p:spTree>
    <p:extLst>
      <p:ext uri="{BB962C8B-B14F-4D97-AF65-F5344CB8AC3E}">
        <p14:creationId xmlns:p14="http://schemas.microsoft.com/office/powerpoint/2010/main" val="32370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DD79-D44C-41C5-9866-DA451494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Härtesten unter der Sonne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B54EC-838E-440E-9FAD-EF7762E9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Invasive Neophyten</a:t>
            </a:r>
          </a:p>
          <a:p>
            <a:r>
              <a:rPr lang="de-AT" dirty="0" err="1"/>
              <a:t>Phedimus</a:t>
            </a:r>
            <a:r>
              <a:rPr lang="de-AT" dirty="0"/>
              <a:t> </a:t>
            </a:r>
            <a:r>
              <a:rPr lang="de-AT" dirty="0" err="1"/>
              <a:t>spurius</a:t>
            </a:r>
            <a:r>
              <a:rPr lang="de-AT" dirty="0"/>
              <a:t> (=Sedum </a:t>
            </a:r>
            <a:r>
              <a:rPr lang="de-AT" dirty="0" err="1"/>
              <a:t>spurium</a:t>
            </a:r>
            <a:r>
              <a:rPr lang="de-AT" dirty="0"/>
              <a:t>)</a:t>
            </a:r>
          </a:p>
          <a:p>
            <a:r>
              <a:rPr lang="de-AT" dirty="0"/>
              <a:t>Sedum </a:t>
            </a:r>
            <a:r>
              <a:rPr lang="de-AT" dirty="0" err="1"/>
              <a:t>floriferum</a:t>
            </a:r>
            <a:r>
              <a:rPr lang="de-AT" dirty="0"/>
              <a:t> „Weihenstephaner Gold“</a:t>
            </a:r>
          </a:p>
          <a:p>
            <a:endParaRPr lang="de-AT" dirty="0"/>
          </a:p>
        </p:txBody>
      </p:sp>
      <p:pic>
        <p:nvPicPr>
          <p:cNvPr id="7" name="Bildplatzhalter 6" descr="Ein Bild, das draußen, Gras, Baum enthält.&#10;&#10;Mit hoher Zuverlässigkeit generierte Beschreibung">
            <a:extLst>
              <a:ext uri="{FF2B5EF4-FFF2-40B4-BE49-F238E27FC236}">
                <a16:creationId xmlns:a16="http://schemas.microsoft.com/office/drawing/2014/main" id="{4084077A-2B34-43E4-A6FA-7FC2D7826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1572E00-B86C-4CC1-B458-D72517DAE8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12" y="1261112"/>
            <a:ext cx="5096266" cy="50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DD79-D44C-41C5-9866-DA451494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Nelkengewächse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B54EC-838E-440E-9FAD-EF7762E9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Dianthus </a:t>
            </a:r>
            <a:r>
              <a:rPr lang="de-AT" dirty="0" err="1"/>
              <a:t>deltoides</a:t>
            </a:r>
            <a:br>
              <a:rPr lang="de-AT" dirty="0"/>
            </a:br>
            <a:r>
              <a:rPr lang="de-AT" dirty="0"/>
              <a:t>Heide-Nelke</a:t>
            </a:r>
          </a:p>
          <a:p>
            <a:r>
              <a:rPr lang="de-AT" dirty="0"/>
              <a:t>Dianthus carthusianorum</a:t>
            </a:r>
            <a:br>
              <a:rPr lang="de-AT" dirty="0"/>
            </a:br>
            <a:r>
              <a:rPr lang="de-AT" dirty="0"/>
              <a:t>Kartäuser-Nelke</a:t>
            </a:r>
          </a:p>
          <a:p>
            <a:endParaRPr lang="de-AT" dirty="0"/>
          </a:p>
        </p:txBody>
      </p:sp>
      <p:pic>
        <p:nvPicPr>
          <p:cNvPr id="6" name="Bildplatzhalter 5" descr="Ein Bild, das draußen, Gras, Boden, Pflanze enthält.&#10;&#10;Mit sehr hoher Zuverlässigkeit generierte Beschreibung">
            <a:extLst>
              <a:ext uri="{FF2B5EF4-FFF2-40B4-BE49-F238E27FC236}">
                <a16:creationId xmlns:a16="http://schemas.microsoft.com/office/drawing/2014/main" id="{09ADF63B-A03F-4D8C-86DA-D3901F235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74010E86-7F3B-4ED9-AD11-D6B547A07A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3550" y="0"/>
            <a:ext cx="4108450" cy="6858000"/>
          </a:xfrm>
        </p:spPr>
      </p:pic>
    </p:spTree>
    <p:extLst>
      <p:ext uri="{BB962C8B-B14F-4D97-AF65-F5344CB8AC3E}">
        <p14:creationId xmlns:p14="http://schemas.microsoft.com/office/powerpoint/2010/main" val="36058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8F57B-5D29-428B-BDFD-4B5D63D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Lauchgewächse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BFCF4-76FA-48E7-ABED-ECAC2D86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Allium </a:t>
            </a:r>
            <a:r>
              <a:rPr lang="de-AT" dirty="0" err="1"/>
              <a:t>lusitanicum</a:t>
            </a:r>
            <a:br>
              <a:rPr lang="de-AT" dirty="0"/>
            </a:br>
            <a:r>
              <a:rPr lang="de-AT" dirty="0"/>
              <a:t>Berglauch</a:t>
            </a:r>
          </a:p>
          <a:p>
            <a:r>
              <a:rPr lang="de-AT" dirty="0"/>
              <a:t>Allium </a:t>
            </a:r>
            <a:r>
              <a:rPr lang="de-AT" dirty="0" err="1"/>
              <a:t>schoenoprasum</a:t>
            </a:r>
            <a:br>
              <a:rPr lang="de-AT" dirty="0"/>
            </a:br>
            <a:r>
              <a:rPr lang="de-AT" dirty="0"/>
              <a:t>Schnittlauch</a:t>
            </a:r>
          </a:p>
          <a:p>
            <a:r>
              <a:rPr lang="de-AT" dirty="0"/>
              <a:t>Allium </a:t>
            </a:r>
            <a:r>
              <a:rPr lang="de-AT" dirty="0" err="1"/>
              <a:t>flavum</a:t>
            </a:r>
            <a:br>
              <a:rPr lang="de-AT" dirty="0"/>
            </a:br>
            <a:r>
              <a:rPr lang="de-AT" dirty="0"/>
              <a:t>Gelber Lauch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Bildplatzhalter 5" descr="Ein Bild, das Blume, Pflanze, draußen, Baum enthält.&#10;&#10;Mit sehr hoher Zuverlässigkeit generierte Beschreibung">
            <a:extLst>
              <a:ext uri="{FF2B5EF4-FFF2-40B4-BE49-F238E27FC236}">
                <a16:creationId xmlns:a16="http://schemas.microsoft.com/office/drawing/2014/main" id="{5A4D351A-D598-4542-BABD-F8929C145C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Bildplatzhalter 7" descr="Ein Bild, das Gras, Pflanze, draußen, Blume enthält.&#10;&#10;Mit sehr hoher Zuverlässigkeit generierte Beschreibung">
            <a:extLst>
              <a:ext uri="{FF2B5EF4-FFF2-40B4-BE49-F238E27FC236}">
                <a16:creationId xmlns:a16="http://schemas.microsoft.com/office/drawing/2014/main" id="{84BBD243-4509-4B14-AD40-3466B2BE2E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3525" y="-9525"/>
            <a:ext cx="2698750" cy="6867525"/>
          </a:xfrm>
        </p:spPr>
      </p:pic>
      <p:pic>
        <p:nvPicPr>
          <p:cNvPr id="8" name="Bildplatzhalter 7" descr="Ein Bild, das Baum, draußen, Pflanze, Blume enthält.&#10;&#10;Mit sehr hoher Zuverlässigkeit generierte Beschreibung">
            <a:extLst>
              <a:ext uri="{FF2B5EF4-FFF2-40B4-BE49-F238E27FC236}">
                <a16:creationId xmlns:a16="http://schemas.microsoft.com/office/drawing/2014/main" id="{90EDFFA9-6B6C-43AF-9A90-FC4B014D251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438" y="-9525"/>
            <a:ext cx="2722562" cy="6867525"/>
          </a:xfrm>
        </p:spPr>
      </p:pic>
    </p:spTree>
    <p:extLst>
      <p:ext uri="{BB962C8B-B14F-4D97-AF65-F5344CB8AC3E}">
        <p14:creationId xmlns:p14="http://schemas.microsoft.com/office/powerpoint/2010/main" val="2364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8F57B-5D29-428B-BDFD-4B5D63D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Gräser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BFCF4-76FA-48E7-ABED-ECAC2D86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 err="1"/>
              <a:t>Festuca</a:t>
            </a:r>
            <a:r>
              <a:rPr lang="de-AT" dirty="0"/>
              <a:t> </a:t>
            </a:r>
            <a:r>
              <a:rPr lang="de-AT" dirty="0" err="1"/>
              <a:t>ovina</a:t>
            </a:r>
            <a:r>
              <a:rPr lang="de-AT" dirty="0"/>
              <a:t> </a:t>
            </a:r>
            <a:r>
              <a:rPr lang="de-AT" dirty="0" err="1"/>
              <a:t>agg</a:t>
            </a:r>
            <a:r>
              <a:rPr lang="de-AT" dirty="0"/>
              <a:t>.</a:t>
            </a:r>
            <a:br>
              <a:rPr lang="de-AT" dirty="0"/>
            </a:br>
            <a:r>
              <a:rPr lang="de-AT" dirty="0"/>
              <a:t>Schafschwingel</a:t>
            </a:r>
          </a:p>
          <a:p>
            <a:r>
              <a:rPr lang="de-AT" dirty="0" err="1"/>
              <a:t>Melica</a:t>
            </a:r>
            <a:r>
              <a:rPr lang="de-AT" dirty="0"/>
              <a:t> </a:t>
            </a:r>
            <a:r>
              <a:rPr lang="de-AT" dirty="0" err="1"/>
              <a:t>ciliata</a:t>
            </a:r>
            <a:br>
              <a:rPr lang="de-AT" dirty="0"/>
            </a:br>
            <a:r>
              <a:rPr lang="de-AT" dirty="0"/>
              <a:t>Wimper-</a:t>
            </a:r>
            <a:r>
              <a:rPr lang="de-AT" dirty="0" err="1"/>
              <a:t>Perlgras</a:t>
            </a:r>
            <a:endParaRPr lang="de-AT" dirty="0"/>
          </a:p>
          <a:p>
            <a:r>
              <a:rPr lang="de-AT" dirty="0" err="1"/>
              <a:t>Bromus</a:t>
            </a:r>
            <a:r>
              <a:rPr lang="de-AT" dirty="0"/>
              <a:t> </a:t>
            </a:r>
            <a:r>
              <a:rPr lang="de-AT" dirty="0" err="1"/>
              <a:t>tectorum</a:t>
            </a:r>
            <a:br>
              <a:rPr lang="de-AT" dirty="0"/>
            </a:br>
            <a:r>
              <a:rPr lang="de-AT" dirty="0"/>
              <a:t>Dach-Trespe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8" name="Bildplatzhalter 7" descr="Ein Bild, das Gras, Pflanze, draußen, Baum enthält.&#10;&#10;Mit sehr hoher Zuverlässigkeit generierte Beschreibung">
            <a:extLst>
              <a:ext uri="{FF2B5EF4-FFF2-40B4-BE49-F238E27FC236}">
                <a16:creationId xmlns:a16="http://schemas.microsoft.com/office/drawing/2014/main" id="{4E5C426A-0BC0-40F1-9EC3-36AABF6EA6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"/>
          <a:stretch/>
        </p:blipFill>
        <p:spPr>
          <a:xfrm>
            <a:off x="3756023" y="-10125"/>
            <a:ext cx="2700000" cy="6868125"/>
          </a:xfrm>
        </p:spPr>
      </p:pic>
      <p:pic>
        <p:nvPicPr>
          <p:cNvPr id="7" name="Bildplatzhalter 6" descr="Ein Bild, das draußen, Pflanze, Gras, weiden enthält.&#10;&#10;Mit sehr hoher Zuverlässigkeit generierte Beschreibung">
            <a:extLst>
              <a:ext uri="{FF2B5EF4-FFF2-40B4-BE49-F238E27FC236}">
                <a16:creationId xmlns:a16="http://schemas.microsoft.com/office/drawing/2014/main" id="{6295769A-70F0-42AC-980D-2CE242F6EF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3525" y="-9525"/>
            <a:ext cx="2698750" cy="6867525"/>
          </a:xfrm>
        </p:spPr>
      </p:pic>
      <p:pic>
        <p:nvPicPr>
          <p:cNvPr id="9" name="Bildplatzhalter 6" descr="Ein Bild, das Gras, Baum, draußen, Pflanze enthält.&#10;&#10;Mit sehr hoher Zuverlässigkeit generierte Beschreibung">
            <a:extLst>
              <a:ext uri="{FF2B5EF4-FFF2-40B4-BE49-F238E27FC236}">
                <a16:creationId xmlns:a16="http://schemas.microsoft.com/office/drawing/2014/main" id="{829FF65E-6C4E-4DB2-B1A5-E853D7A51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438" y="-9525"/>
            <a:ext cx="2722562" cy="6867525"/>
          </a:xfrm>
        </p:spPr>
      </p:pic>
    </p:spTree>
    <p:extLst>
      <p:ext uri="{BB962C8B-B14F-4D97-AF65-F5344CB8AC3E}">
        <p14:creationId xmlns:p14="http://schemas.microsoft.com/office/powerpoint/2010/main" val="20513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8F57B-5D29-428B-BDFD-4B5D63D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Blumenwiese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BFCF4-76FA-48E7-ABED-ECAC2D86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i="1" dirty="0"/>
              <a:t>Ab 15cm Substrat</a:t>
            </a:r>
          </a:p>
          <a:p>
            <a:r>
              <a:rPr lang="de-AT" dirty="0"/>
              <a:t>Margerite</a:t>
            </a:r>
          </a:p>
          <a:p>
            <a:r>
              <a:rPr lang="de-AT" dirty="0"/>
              <a:t>Kartäusernelke</a:t>
            </a:r>
          </a:p>
          <a:p>
            <a:r>
              <a:rPr lang="de-AT" dirty="0" err="1"/>
              <a:t>Rundbl</a:t>
            </a:r>
            <a:r>
              <a:rPr lang="de-AT" dirty="0"/>
              <a:t>. Glockenblume</a:t>
            </a:r>
          </a:p>
          <a:p>
            <a:r>
              <a:rPr lang="de-AT" dirty="0"/>
              <a:t>Steinklee</a:t>
            </a:r>
          </a:p>
          <a:p>
            <a:r>
              <a:rPr lang="de-AT" dirty="0"/>
              <a:t>Hopfenschneckenluzerne</a:t>
            </a:r>
          </a:p>
        </p:txBody>
      </p:sp>
      <p:pic>
        <p:nvPicPr>
          <p:cNvPr id="7" name="Bildplatzhalter 6" descr="Ein Bild, das Blume, Baum, draußen, Pflanze enthält.&#10;&#10;Mit sehr hoher Zuverlässigkeit generierte Beschreibung">
            <a:extLst>
              <a:ext uri="{FF2B5EF4-FFF2-40B4-BE49-F238E27FC236}">
                <a16:creationId xmlns:a16="http://schemas.microsoft.com/office/drawing/2014/main" id="{86CD2622-27B6-44FC-B217-F4F397FDAC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45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DD79-D44C-41C5-9866-DA451494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Regionale Wildpflanzen…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B54EC-838E-440E-9FAD-EF7762E9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… und der Faktor 10</a:t>
            </a:r>
          </a:p>
          <a:p>
            <a:endParaRPr lang="de-AT" dirty="0"/>
          </a:p>
        </p:txBody>
      </p:sp>
      <p:pic>
        <p:nvPicPr>
          <p:cNvPr id="6" name="Bildplatzhalter 5" descr="Ein Bild, das draußen, Gras, Boden, Pflanze enthält.&#10;&#10;Mit sehr hoher Zuverlässigkeit generierte Beschreibung">
            <a:extLst>
              <a:ext uri="{FF2B5EF4-FFF2-40B4-BE49-F238E27FC236}">
                <a16:creationId xmlns:a16="http://schemas.microsoft.com/office/drawing/2014/main" id="{09ADF63B-A03F-4D8C-86DA-D3901F235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74010E86-7F3B-4ED9-AD11-D6B547A07A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3550" y="0"/>
            <a:ext cx="4108450" cy="6858000"/>
          </a:xfrm>
        </p:spPr>
      </p:pic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4DAF7CBE-0531-5EA6-C74E-06C3EF1E6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020" y="-1"/>
            <a:ext cx="411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8F57B-5D29-428B-BDFD-4B5D63D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Pflanzen aus regionalen Herkünften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BFCF4-76FA-48E7-ABED-ECAC2D86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Partnerbetriebe unter</a:t>
            </a:r>
          </a:p>
          <a:p>
            <a:r>
              <a:rPr lang="de-AT" i="1" dirty="0"/>
              <a:t>www.rewisa-netzwerk.at</a:t>
            </a:r>
            <a:endParaRPr lang="de-AT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BA60537-0EEC-3187-32E9-43B09363DC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Bildplatzhalter 9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8283810E-2C74-CB53-AA14-44568B85C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024" y="1502402"/>
            <a:ext cx="8116711" cy="46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512E257-0688-4C79-BCD4-A4CA9985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Pflege und Wartung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5584DC-F5B0-47E3-873C-1B893C995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Bildplatzhalter 6" descr="Ein Bild, das Gras, draußen, Pflanze, Pilz enthält.&#10;&#10;Automatisch generierte Beschreibung">
            <a:extLst>
              <a:ext uri="{FF2B5EF4-FFF2-40B4-BE49-F238E27FC236}">
                <a16:creationId xmlns:a16="http://schemas.microsoft.com/office/drawing/2014/main" id="{46D7ACB8-EBEE-4E81-A723-088FAA3910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7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CA755-E2E7-4032-9783-EBA1DBC7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Unterhaltungspflege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CA157E-483A-4D06-A4CE-EAF5ECB81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2967135"/>
            <a:ext cx="7421562" cy="2693666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/>
              <a:t>Mindestens ein Pflegedurchgang pro Jahr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Entfernen von unerwünschtem Aufwuchs, insbesondere Gehölze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Nachsaat bzw. Nachpflanzung von Fehlstellen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Freihalten von Rand- und Sicherheitsstreifen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Säubern von Dachabläufen, Rinnen, Kontrollschächten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Mahd und Abtransport von </a:t>
            </a:r>
            <a:r>
              <a:rPr lang="de-DE" dirty="0" err="1"/>
              <a:t>Mähgut</a:t>
            </a:r>
            <a:r>
              <a:rPr lang="de-DE" dirty="0"/>
              <a:t>, Laub und Unrat bei Bedarf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Düngung nur in Ausnahmefällen! </a:t>
            </a:r>
            <a:endParaRPr lang="de-AT" dirty="0"/>
          </a:p>
        </p:txBody>
      </p:sp>
      <p:pic>
        <p:nvPicPr>
          <p:cNvPr id="8" name="Bildplatzhalter 7" descr="Ein Bild, das Gebäude, draußen, Gras, Zaun enthält.&#10;&#10;Mit sehr hoher Zuverlässigkeit generierte Beschreibung">
            <a:extLst>
              <a:ext uri="{FF2B5EF4-FFF2-40B4-BE49-F238E27FC236}">
                <a16:creationId xmlns:a16="http://schemas.microsoft.com/office/drawing/2014/main" id="{B5DE9C04-EFDE-4FC3-9B7A-B38E220F0B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5974" y="0"/>
            <a:ext cx="3756025" cy="6858000"/>
          </a:xfrm>
        </p:spPr>
      </p:pic>
    </p:spTree>
    <p:extLst>
      <p:ext uri="{BB962C8B-B14F-4D97-AF65-F5344CB8AC3E}">
        <p14:creationId xmlns:p14="http://schemas.microsoft.com/office/powerpoint/2010/main" val="37309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8F57B-5D29-428B-BDFD-4B5D63D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>
                <a:solidFill>
                  <a:schemeClr val="tx1"/>
                </a:solidFill>
              </a:rPr>
              <a:t>Welche Dächer?</a:t>
            </a:r>
            <a:br>
              <a:rPr lang="de-AT">
                <a:solidFill>
                  <a:schemeClr val="tx1"/>
                </a:solidFill>
              </a:rPr>
            </a:br>
            <a:r>
              <a:rPr lang="de-AT">
                <a:solidFill>
                  <a:schemeClr val="tx1"/>
                </a:solidFill>
              </a:rPr>
              <a:t>Wie steil?</a:t>
            </a:r>
            <a:br>
              <a:rPr lang="de-AT">
                <a:solidFill>
                  <a:schemeClr val="tx1"/>
                </a:solidFill>
              </a:rPr>
            </a:br>
            <a:r>
              <a:rPr lang="de-AT">
                <a:solidFill>
                  <a:schemeClr val="tx1"/>
                </a:solidFill>
              </a:rPr>
              <a:t>Wie groß?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EC1FD6-B9E1-44A6-ADEF-3C2001C6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sz="1400" dirty="0"/>
              <a:t>Foto: Daniel Meusburger, Bezau</a:t>
            </a:r>
          </a:p>
        </p:txBody>
      </p:sp>
      <p:pic>
        <p:nvPicPr>
          <p:cNvPr id="4" name="Bildplatzhalter 3" descr="Ein Bild, das Gras, draußen, Himmel, Berg enthält.&#10;&#10;Automatisch generierte Beschreibung">
            <a:extLst>
              <a:ext uri="{FF2B5EF4-FFF2-40B4-BE49-F238E27FC236}">
                <a16:creationId xmlns:a16="http://schemas.microsoft.com/office/drawing/2014/main" id="{2EE97990-A717-4A0B-9080-41BF68A76D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7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689ADE5-D7AA-4DE2-9A7E-7011F79F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 und andere Hindernisse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441B8A-6A77-433D-966E-67DDF0132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Bildplatzhalter 5" descr="Ein Bild, das Pflaster enthält.&#10;&#10;Automatisch generierte Beschreibung">
            <a:extLst>
              <a:ext uri="{FF2B5EF4-FFF2-40B4-BE49-F238E27FC236}">
                <a16:creationId xmlns:a16="http://schemas.microsoft.com/office/drawing/2014/main" id="{495D6ACC-FD24-4A4C-9053-5B8F18A00E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77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AC9DB-6509-495D-9CC4-26CB27D8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Hindernisse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2CBFF7-B680-4755-BBCD-F3998D20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300" b="1" dirty="0"/>
              <a:t>Kosten: </a:t>
            </a:r>
            <a:r>
              <a:rPr lang="de-DE" dirty="0"/>
              <a:t>Dachbegrünungen gelten allgemein als teuer.</a:t>
            </a:r>
            <a:endParaRPr lang="de-AT" dirty="0"/>
          </a:p>
          <a:p>
            <a:br>
              <a:rPr lang="de-DE" dirty="0"/>
            </a:br>
            <a:r>
              <a:rPr lang="de-DE" dirty="0"/>
              <a:t>Für „Naturdach“ mit Schichthöhe 10-25cm mit </a:t>
            </a:r>
            <a:r>
              <a:rPr lang="de-DE" dirty="0" err="1"/>
              <a:t>Aufhügelungen</a:t>
            </a:r>
            <a:r>
              <a:rPr lang="de-DE" dirty="0"/>
              <a:t> ca. € 28,- je m²</a:t>
            </a:r>
            <a:endParaRPr lang="de-AT" dirty="0"/>
          </a:p>
          <a:p>
            <a:endParaRPr lang="de-DE" sz="2300" b="1" dirty="0"/>
          </a:p>
          <a:p>
            <a:r>
              <a:rPr lang="de-DE" sz="2300" b="1" dirty="0"/>
              <a:t>Wartungsaufwand</a:t>
            </a:r>
            <a:r>
              <a:rPr lang="de-DE" dirty="0"/>
              <a:t> (Angaben lt. </a:t>
            </a:r>
            <a:r>
              <a:rPr lang="de-DE" dirty="0" err="1"/>
              <a:t>Optigrün</a:t>
            </a:r>
            <a:r>
              <a:rPr lang="de-DE" dirty="0"/>
              <a:t> Planungsunterlage 2017 bei 1.000 m²):</a:t>
            </a:r>
            <a:endParaRPr lang="de-AT" dirty="0"/>
          </a:p>
          <a:p>
            <a:r>
              <a:rPr lang="de-DE" dirty="0"/>
              <a:t>Für Extensivbegrünung ca. € 0,5 bis 2,00 pro m² und Jahr</a:t>
            </a:r>
            <a:endParaRPr lang="de-AT" dirty="0"/>
          </a:p>
          <a:p>
            <a:r>
              <a:rPr lang="de-DE" sz="1600" dirty="0"/>
              <a:t>(Angaben lt. Optigrün Planungsunterlage 2017 bei 1.000 m²)</a:t>
            </a:r>
            <a:endParaRPr lang="de-AT" sz="1600" dirty="0"/>
          </a:p>
          <a:p>
            <a:endParaRPr lang="de-AT" dirty="0"/>
          </a:p>
          <a:p>
            <a:r>
              <a:rPr lang="de-DE" sz="2300" b="1" dirty="0"/>
              <a:t>Ängste und Vorurteile</a:t>
            </a:r>
            <a:endParaRPr lang="de-AT" sz="2300" b="1" dirty="0"/>
          </a:p>
          <a:p>
            <a:r>
              <a:rPr lang="de-DE" dirty="0"/>
              <a:t>Weit verbreitet sind Ängste, dass auf begrünten Dächern vermehrt Leckagen auftreten und ihre Ortung bzw. Behebung schwieriger zu bewerkstelligen ist.</a:t>
            </a:r>
            <a:endParaRPr lang="de-AT" dirty="0"/>
          </a:p>
          <a:p>
            <a:r>
              <a:rPr lang="de-DE" dirty="0"/>
              <a:t> </a:t>
            </a:r>
            <a:endParaRPr lang="de-AT" sz="2300" b="1" dirty="0"/>
          </a:p>
          <a:p>
            <a:r>
              <a:rPr lang="de-DE" sz="2300" b="1" dirty="0"/>
              <a:t>Unwissen und Gedankenlosigkeit</a:t>
            </a:r>
            <a:endParaRPr lang="de-AT" sz="2300" b="1" dirty="0"/>
          </a:p>
          <a:p>
            <a:r>
              <a:rPr lang="de-DE" dirty="0"/>
              <a:t>Im Bewusstsein vieler Bauherren und Planer sind Dachbegrünungen noch nicht angelangt, geschweige denn das Wissen um ihre Vorteile und die Art ihrer Anlage.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02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9F2D591-0226-40DA-BFC5-6E324650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Normative Festlegungen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0AB0B7-DB2A-4E31-ABAC-5C152818D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/>
              <a:t>Richtlinien für die Planung, Bau und Instandhaltung von Dachbegrünungen, 2018</a:t>
            </a:r>
            <a:br>
              <a:rPr lang="de-DE" dirty="0"/>
            </a:br>
            <a:r>
              <a:rPr lang="de-DE" dirty="0"/>
              <a:t>FLL (Forschungsgesellschaft Landschaftsentwicklung Landschaftsbau e.V.) </a:t>
            </a:r>
          </a:p>
          <a:p>
            <a:pPr lvl="0" fontAlgn="base"/>
            <a:endParaRPr lang="de-AT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/>
              <a:t>ÖNORM L 1131: Begrünung von Dächern und Decken auf Bauwerken – Anforderungen an Planung, Ausführung und Erhaltung (2010)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59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4A0DA1-957A-46C1-9DF6-185F91C0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logische Ergänzung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3CA728-57BE-4413-AA40-9F7784A5D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Retentionsteich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60E3158-8775-4C86-9EB9-3424DBA6E3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35975" cy="6858000"/>
          </a:xfrm>
        </p:spPr>
      </p:pic>
    </p:spTree>
    <p:extLst>
      <p:ext uri="{BB962C8B-B14F-4D97-AF65-F5344CB8AC3E}">
        <p14:creationId xmlns:p14="http://schemas.microsoft.com/office/powerpoint/2010/main" val="4955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4A0DA1-957A-46C1-9DF6-185F91C0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logische Ergänzung</a:t>
            </a:r>
            <a:br>
              <a:rPr lang="de-AT" dirty="0"/>
            </a:b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3CA728-57BE-4413-AA40-9F7784A5D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Fassadenbegrünung</a:t>
            </a:r>
          </a:p>
        </p:txBody>
      </p:sp>
      <p:pic>
        <p:nvPicPr>
          <p:cNvPr id="6" name="Bildplatzhalter 5" descr="Ein Bild, das draußen, Baum, Himmel, Straße enthält.&#10;&#10;Automatisch generierte Beschreibung">
            <a:extLst>
              <a:ext uri="{FF2B5EF4-FFF2-40B4-BE49-F238E27FC236}">
                <a16:creationId xmlns:a16="http://schemas.microsoft.com/office/drawing/2014/main" id="{39E5E828-A321-4FD1-828B-F58DAB9556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6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76FF86-AE51-6F6B-F20B-32ACEE07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Gebäude naturnah begrünen – </a:t>
            </a:r>
            <a:br>
              <a:rPr lang="de-AT" dirty="0"/>
            </a:br>
            <a:r>
              <a:rPr lang="de-AT" dirty="0"/>
              <a:t>Dach und Fassade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9B77CA-511B-C3F3-C751-546CB93D6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Sonderheft 1.24 des Naturgarten-Fachmagazins</a:t>
            </a:r>
          </a:p>
          <a:p>
            <a:r>
              <a:rPr lang="de-AT" dirty="0"/>
              <a:t>67 Seiten reich illustriert</a:t>
            </a:r>
          </a:p>
          <a:p>
            <a:r>
              <a:rPr lang="de-AT" dirty="0"/>
              <a:t>Verfasser Markus Kumpfmüller</a:t>
            </a:r>
          </a:p>
          <a:p>
            <a:r>
              <a:rPr lang="de-AT" dirty="0"/>
              <a:t>Preis € 9.50</a:t>
            </a:r>
          </a:p>
          <a:p>
            <a:endParaRPr lang="de-AT" dirty="0"/>
          </a:p>
        </p:txBody>
      </p:sp>
      <p:pic>
        <p:nvPicPr>
          <p:cNvPr id="9" name="Bildplatzhalter 8" descr="Ein Bild, das Text, Pflanze, draußen, Himmel enthält.&#10;&#10;KI-generierte Inhalte können fehlerhaft sein.">
            <a:extLst>
              <a:ext uri="{FF2B5EF4-FFF2-40B4-BE49-F238E27FC236}">
                <a16:creationId xmlns:a16="http://schemas.microsoft.com/office/drawing/2014/main" id="{CA76E584-9090-D79E-269D-C0EA6C3E5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7294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74732D2-2E25-441A-9752-6626DCA62B15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67F626-E010-4C16-91CE-7AF7D96DF9AB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66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8300A6-491F-418B-8298-8CF386EA5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z="2400" dirty="0"/>
              <a:t>Leitfaden</a:t>
            </a:r>
            <a:br>
              <a:rPr lang="de-AT" altLang="de-DE" sz="2400" dirty="0"/>
            </a:br>
            <a:r>
              <a:rPr lang="de-AT" altLang="de-DE" sz="2400" dirty="0"/>
              <a:t>BiB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4706D9-07C9-4D5C-A8A2-4A9A58B22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Juni 2023</a:t>
            </a:r>
          </a:p>
          <a:p>
            <a:r>
              <a:rPr lang="de-AT" dirty="0"/>
              <a:t>Umfang 80 Seiten</a:t>
            </a:r>
          </a:p>
          <a:p>
            <a:r>
              <a:rPr lang="de-AT" dirty="0"/>
              <a:t>Kostenlos erhältlich bei der </a:t>
            </a:r>
            <a:r>
              <a:rPr lang="de-AT" dirty="0" err="1"/>
              <a:t>Oö</a:t>
            </a:r>
            <a:r>
              <a:rPr lang="de-AT" dirty="0"/>
              <a:t>. Umweltanwaltschaft</a:t>
            </a:r>
          </a:p>
          <a:p>
            <a:endParaRPr lang="de-AT" dirty="0"/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F2ADAA2-7268-B70D-879A-609C5DF1F8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702" y="761144"/>
            <a:ext cx="3992206" cy="5330952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806D225-CB93-EDB4-CB6D-C902B2843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3944" y="0"/>
            <a:ext cx="4116131" cy="685800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EF148F-1785-4F05-C3C6-F1E993599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872" y="112738"/>
            <a:ext cx="3215964" cy="6100163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990EDDE-1904-7A5C-1D52-9129906F32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06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4218A8-7B64-48D4-AACA-E5CBBE6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045630"/>
          </a:xfrm>
        </p:spPr>
        <p:txBody>
          <a:bodyPr/>
          <a:lstStyle/>
          <a:p>
            <a:r>
              <a:rPr lang="de-AT" dirty="0"/>
              <a:t>Danke für Ihre Aufmerksamkeit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A6405664-B965-4839-8991-1F1D9BD6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2516778"/>
            <a:ext cx="5050352" cy="27780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AT" sz="1600" dirty="0"/>
              <a:t>DI Markus Kumpfmüller</a:t>
            </a:r>
            <a:br>
              <a:rPr lang="de-AT" sz="1600" dirty="0"/>
            </a:br>
            <a:r>
              <a:rPr lang="de-AT" sz="1600" dirty="0"/>
              <a:t>Konzeption und Text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Mag. Edith Kals</a:t>
            </a:r>
            <a:br>
              <a:rPr lang="de-AT" sz="1600" dirty="0"/>
            </a:br>
            <a:r>
              <a:rPr lang="de-AT" sz="1600" dirty="0"/>
              <a:t>Layout und Bilder</a:t>
            </a:r>
          </a:p>
          <a:p>
            <a:pPr defTabSz="844550">
              <a:tabLst>
                <a:tab pos="4395788" algn="l"/>
              </a:tabLst>
            </a:pPr>
            <a:r>
              <a:rPr lang="de-AT" sz="2000" dirty="0"/>
              <a:t>Ingenieurbüro für Landschaftsplanung</a:t>
            </a:r>
            <a:br>
              <a:rPr lang="de-AT" sz="2000" dirty="0"/>
            </a:br>
            <a:r>
              <a:rPr lang="de-AT" sz="2000" dirty="0"/>
              <a:t>A4400 Steyr, Tulpengasse 8A</a:t>
            </a:r>
            <a:br>
              <a:rPr lang="de-AT" sz="2000" dirty="0"/>
            </a:br>
            <a:r>
              <a:rPr lang="de-AT" sz="2000" dirty="0"/>
              <a:t>www.kumpfmueller.at</a:t>
            </a:r>
          </a:p>
          <a:p>
            <a:pPr marL="1163638" indent="360363">
              <a:lnSpc>
                <a:spcPct val="100000"/>
              </a:lnSpc>
            </a:pPr>
            <a:endParaRPr lang="de-AT" sz="2000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750BBDB6-91C3-4411-BC3F-2751B4FBBE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465" y="-388346"/>
            <a:ext cx="6845171" cy="6845171"/>
          </a:xfr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C7F8FC-F045-4A56-BE1A-2E6D49341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81" y="5382094"/>
            <a:ext cx="1178708" cy="89779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2D7FF62-570D-4EA3-9E05-83893563E2F7}"/>
              </a:ext>
            </a:extLst>
          </p:cNvPr>
          <p:cNvSpPr/>
          <p:nvPr/>
        </p:nvSpPr>
        <p:spPr>
          <a:xfrm>
            <a:off x="2355427" y="5382094"/>
            <a:ext cx="1613752" cy="897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CA7B30-A171-4531-A90F-BA0B77A25F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427" y="5382093"/>
            <a:ext cx="1616927" cy="9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525F25-07D0-4467-8B43-564E7ABF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Extensivbegrünung Flachdach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3494535-3531-4021-960C-107BBF5C3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Studentenheim Hagenberg Oberösterreich</a:t>
            </a:r>
          </a:p>
        </p:txBody>
      </p:sp>
      <p:pic>
        <p:nvPicPr>
          <p:cNvPr id="8" name="Bildplatzhalter 7" descr="Ein Bild, das Baum, draußen, Gebäude, Gras enthält.&#10;&#10;Mit sehr hoher Zuverlässigkeit generierte Beschreibung">
            <a:extLst>
              <a:ext uri="{FF2B5EF4-FFF2-40B4-BE49-F238E27FC236}">
                <a16:creationId xmlns:a16="http://schemas.microsoft.com/office/drawing/2014/main" id="{7C91DE59-FF4B-4C11-AC28-5541085E09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254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41ED5-B775-457F-83F4-92392FA0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Postverteilerzentrum Allhaming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3AEBD0-49EB-40F5-8C17-C7FE5ECE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19.000 m²</a:t>
            </a:r>
          </a:p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D797FAD-FE3B-4FFF-9E66-0658A4D7C0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630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78635-1FB0-4BD1-9531-6F1DC6A7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Klein aber oho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CD2EEA-83C1-470D-A38F-3C546849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Seminarraum</a:t>
            </a:r>
          </a:p>
          <a:p>
            <a:r>
              <a:rPr lang="de-AT" dirty="0"/>
              <a:t>Blick aus dem Fenster</a:t>
            </a:r>
          </a:p>
        </p:txBody>
      </p:sp>
      <p:pic>
        <p:nvPicPr>
          <p:cNvPr id="7" name="Bildplatzhalter 6" descr="Ein Bild, das Gebäude, Boden, Fenster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AB985035-0E44-4569-8F22-B74149E363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2329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Benutzerdefiniert 25">
      <a:dk1>
        <a:srgbClr val="000000"/>
      </a:dk1>
      <a:lt1>
        <a:sysClr val="window" lastClr="FFFFFF"/>
      </a:lt1>
      <a:dk2>
        <a:srgbClr val="2E6867"/>
      </a:dk2>
      <a:lt2>
        <a:srgbClr val="EBDEBB"/>
      </a:lt2>
      <a:accent1>
        <a:srgbClr val="98A8D4"/>
      </a:accent1>
      <a:accent2>
        <a:srgbClr val="D4DF9D"/>
      </a:accent2>
      <a:accent3>
        <a:srgbClr val="DBA9C2"/>
      </a:accent3>
      <a:accent4>
        <a:srgbClr val="88B074"/>
      </a:accent4>
      <a:accent5>
        <a:srgbClr val="EDDFA5"/>
      </a:accent5>
      <a:accent6>
        <a:srgbClr val="9BC3D1"/>
      </a:accent6>
      <a:hlink>
        <a:srgbClr val="3D8232"/>
      </a:hlink>
      <a:folHlink>
        <a:srgbClr val="3D8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93CD16B-9073-4D2B-836D-9273E7EFBED0}" vid="{D26C37F8-C904-4321-BD2A-8499AFF4958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Breitbild</PresentationFormat>
  <Paragraphs>273</Paragraphs>
  <Slides>67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1" baseType="lpstr">
      <vt:lpstr>Arial</vt:lpstr>
      <vt:lpstr>Calibri</vt:lpstr>
      <vt:lpstr>Century Gothic</vt:lpstr>
      <vt:lpstr>Office</vt:lpstr>
      <vt:lpstr>Dachbegrünung Oö. Energiesparverband 18. März 2025</vt:lpstr>
      <vt:lpstr>Gebäudebegrünung</vt:lpstr>
      <vt:lpstr>PowerPoint-Präsentation</vt:lpstr>
      <vt:lpstr>Ein klares Ziel</vt:lpstr>
      <vt:lpstr>Potenziale begrünter Dächer</vt:lpstr>
      <vt:lpstr>Welche Dächer? Wie steil? Wie groß?</vt:lpstr>
      <vt:lpstr>Extensivbegrünung Flachdach</vt:lpstr>
      <vt:lpstr>Postverteilerzentrum Allhaming</vt:lpstr>
      <vt:lpstr>Klein aber oho</vt:lpstr>
      <vt:lpstr>Nebengebäude</vt:lpstr>
      <vt:lpstr>Schrägdach</vt:lpstr>
      <vt:lpstr>Schrägdach</vt:lpstr>
      <vt:lpstr>Aufbau Prinzip</vt:lpstr>
      <vt:lpstr>Extensive Dachbegrünung </vt:lpstr>
      <vt:lpstr>Bürogebäude DI Kumpfmüller KG </vt:lpstr>
      <vt:lpstr>Bürogebäude  DI Kumpfmüller KG</vt:lpstr>
      <vt:lpstr>Bürogebäude  DI Kumpfmüller KG</vt:lpstr>
      <vt:lpstr>Bürogebäude  DI Kumpfmüller KG</vt:lpstr>
      <vt:lpstr>Bürogebäude  DI Kumpfmüller KG</vt:lpstr>
      <vt:lpstr>Bürogebäude  DI Kumpfmüller KG</vt:lpstr>
      <vt:lpstr>Bürogebäude  DI Kumpfmüller KG</vt:lpstr>
      <vt:lpstr>Bürogebäude  DI Kumpfmüller KG</vt:lpstr>
      <vt:lpstr>Bürogebäude  DI Kumpfmüller KG</vt:lpstr>
      <vt:lpstr>Solargründach</vt:lpstr>
      <vt:lpstr>Win-Win-Situation</vt:lpstr>
      <vt:lpstr>Frühzeitige Abstimmung</vt:lpstr>
      <vt:lpstr>Fehler</vt:lpstr>
      <vt:lpstr>Pflege</vt:lpstr>
      <vt:lpstr>So funktioniert‘s!</vt:lpstr>
      <vt:lpstr>So funktioniert‘s!</vt:lpstr>
      <vt:lpstr>Intensive Dachbegrünung </vt:lpstr>
      <vt:lpstr>Amsec Hagenberg</vt:lpstr>
      <vt:lpstr>Amsec Hagenberg</vt:lpstr>
      <vt:lpstr>Amsec Hagenberg</vt:lpstr>
      <vt:lpstr>Amsec Südterrasse</vt:lpstr>
      <vt:lpstr>Amsec Hagenberg</vt:lpstr>
      <vt:lpstr>Amsec  Hagenberg</vt:lpstr>
      <vt:lpstr>Amsec Südterrasse</vt:lpstr>
      <vt:lpstr>Amsec Hagenberg</vt:lpstr>
      <vt:lpstr>Amsec Hagenberg</vt:lpstr>
      <vt:lpstr>Das ideale Substrat –  gibt es nicht  </vt:lpstr>
      <vt:lpstr>Technogene Substrate</vt:lpstr>
      <vt:lpstr>Autochthone Substrate</vt:lpstr>
      <vt:lpstr>Substratstärke Vegetationstyp Fauna</vt:lpstr>
      <vt:lpstr>Substratstärke</vt:lpstr>
      <vt:lpstr>Substratstärke</vt:lpstr>
      <vt:lpstr>Substratstärke</vt:lpstr>
      <vt:lpstr>Die richtigen Pflanzen</vt:lpstr>
      <vt:lpstr>Moose</vt:lpstr>
      <vt:lpstr>Die Härtesten unter der Sonne</vt:lpstr>
      <vt:lpstr>Die Härtesten unter der Sonne</vt:lpstr>
      <vt:lpstr>Nelkengewächse</vt:lpstr>
      <vt:lpstr>Lauchgewächse</vt:lpstr>
      <vt:lpstr>Gräser</vt:lpstr>
      <vt:lpstr>Blumenwiese</vt:lpstr>
      <vt:lpstr>Regionale Wildpflanzen…</vt:lpstr>
      <vt:lpstr>Pflanzen aus regionalen Herkünften</vt:lpstr>
      <vt:lpstr>Pflege und Wartung</vt:lpstr>
      <vt:lpstr>Unterhaltungspflege</vt:lpstr>
      <vt:lpstr>Kosten und andere Hindernisse</vt:lpstr>
      <vt:lpstr>Hindernisse</vt:lpstr>
      <vt:lpstr>Normative Festlegungen</vt:lpstr>
      <vt:lpstr>Die logische Ergänzung</vt:lpstr>
      <vt:lpstr>Die logische Ergänzung </vt:lpstr>
      <vt:lpstr>Gebäude naturnah begrünen –  Dach und Fassade</vt:lpstr>
      <vt:lpstr>Leitfaden BiB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Edith Kals</dc:creator>
  <cp:lastModifiedBy>Markus Kumpfmüller</cp:lastModifiedBy>
  <cp:revision>92</cp:revision>
  <dcterms:created xsi:type="dcterms:W3CDTF">2019-03-26T14:56:47Z</dcterms:created>
  <dcterms:modified xsi:type="dcterms:W3CDTF">2025-03-17T08:43:12Z</dcterms:modified>
</cp:coreProperties>
</file>