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931" r:id="rId2"/>
    <p:sldId id="481" r:id="rId3"/>
    <p:sldId id="981" r:id="rId4"/>
    <p:sldId id="980" r:id="rId5"/>
    <p:sldId id="480" r:id="rId6"/>
    <p:sldId id="932" r:id="rId7"/>
    <p:sldId id="935" r:id="rId8"/>
    <p:sldId id="960" r:id="rId9"/>
    <p:sldId id="987" r:id="rId10"/>
    <p:sldId id="982" r:id="rId11"/>
    <p:sldId id="957" r:id="rId12"/>
    <p:sldId id="959" r:id="rId13"/>
    <p:sldId id="983" r:id="rId14"/>
    <p:sldId id="984" r:id="rId15"/>
    <p:sldId id="695" r:id="rId16"/>
    <p:sldId id="962" r:id="rId17"/>
    <p:sldId id="963" r:id="rId18"/>
    <p:sldId id="964" r:id="rId19"/>
    <p:sldId id="975" r:id="rId20"/>
    <p:sldId id="961" r:id="rId21"/>
    <p:sldId id="988" r:id="rId22"/>
    <p:sldId id="933" r:id="rId23"/>
    <p:sldId id="948" r:id="rId24"/>
    <p:sldId id="973" r:id="rId25"/>
    <p:sldId id="949" r:id="rId26"/>
    <p:sldId id="950" r:id="rId27"/>
    <p:sldId id="989" r:id="rId28"/>
    <p:sldId id="991" r:id="rId29"/>
    <p:sldId id="947" r:id="rId30"/>
    <p:sldId id="951" r:id="rId31"/>
    <p:sldId id="956" r:id="rId32"/>
    <p:sldId id="955" r:id="rId33"/>
    <p:sldId id="953" r:id="rId34"/>
    <p:sldId id="965" r:id="rId35"/>
    <p:sldId id="967" r:id="rId36"/>
    <p:sldId id="966" r:id="rId37"/>
    <p:sldId id="696" r:id="rId38"/>
    <p:sldId id="936" r:id="rId39"/>
    <p:sldId id="937" r:id="rId40"/>
    <p:sldId id="938" r:id="rId41"/>
    <p:sldId id="985" r:id="rId42"/>
    <p:sldId id="958" r:id="rId43"/>
    <p:sldId id="940" r:id="rId44"/>
    <p:sldId id="941" r:id="rId45"/>
    <p:sldId id="974" r:id="rId46"/>
    <p:sldId id="476" r:id="rId47"/>
    <p:sldId id="270" r:id="rId48"/>
    <p:sldId id="942" r:id="rId49"/>
    <p:sldId id="946" r:id="rId50"/>
    <p:sldId id="943" r:id="rId51"/>
    <p:sldId id="944" r:id="rId52"/>
    <p:sldId id="979" r:id="rId53"/>
    <p:sldId id="268" r:id="rId54"/>
    <p:sldId id="969" r:id="rId55"/>
    <p:sldId id="978" r:id="rId56"/>
    <p:sldId id="992" r:id="rId57"/>
    <p:sldId id="970" r:id="rId58"/>
    <p:sldId id="972" r:id="rId59"/>
    <p:sldId id="977" r:id="rId60"/>
    <p:sldId id="976" r:id="rId61"/>
    <p:sldId id="971" r:id="rId62"/>
    <p:sldId id="993" r:id="rId63"/>
    <p:sldId id="986" r:id="rId64"/>
    <p:sldId id="470" r:id="rId6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43ADA"/>
    <a:srgbClr val="825FE1"/>
    <a:srgbClr val="E6E2B2"/>
    <a:srgbClr val="6D8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89EAF-9061-42AD-97A8-DBDFA58C2769}" type="datetimeFigureOut">
              <a:rPr lang="de-AT" smtClean="0"/>
              <a:t>06.03.2025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F09F8-2FC4-43F0-8A04-B4371F57D56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485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3CB97-B3DA-43C3-95E8-A39097C96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4B889F-7DAF-4831-9A1B-CB70F2045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A29A61-3CD6-4CF6-B843-3193D7244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4126-B785-413F-88AC-1E2FC0ECD889}" type="datetime1">
              <a:rPr lang="de-AT" smtClean="0"/>
              <a:t>06.03.2025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2B894D-6015-4FD2-A508-6C458C311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7FD258-9F61-4E62-B9F8-C90D8F9A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387-BDB7-46D0-BCEF-BD652C2F76F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917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14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0">
            <a:extLst>
              <a:ext uri="{FF2B5EF4-FFF2-40B4-BE49-F238E27FC236}">
                <a16:creationId xmlns:a16="http://schemas.microsoft.com/office/drawing/2014/main" id="{6AD81A65-CE30-455B-9F18-0F06F074F2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702570" cy="685800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435976" y="0"/>
            <a:ext cx="37560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25359" y="542282"/>
            <a:ext cx="332376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BB15-B3D9-4B77-B8EE-B8D50DA088BE}" type="datetime1">
              <a:rPr lang="de-AT" smtClean="0"/>
              <a:t>06.03.2025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5571225" y="0"/>
            <a:ext cx="16296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3F472BFA-D65A-4711-AFB7-32F1B4B0272A}"/>
              </a:ext>
            </a:extLst>
          </p:cNvPr>
          <p:cNvSpPr/>
          <p:nvPr userDrawn="1"/>
        </p:nvSpPr>
        <p:spPr>
          <a:xfrm>
            <a:off x="2702571" y="0"/>
            <a:ext cx="14414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7DC91E07-20D6-4BD8-BE3A-CFBF14F836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46717" y="0"/>
            <a:ext cx="2724509" cy="685800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E9533631-8C8B-475B-B7EA-E546B438D0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30281" y="0"/>
            <a:ext cx="2702570" cy="6858000"/>
          </a:xfrm>
        </p:spPr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2031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0">
            <a:extLst>
              <a:ext uri="{FF2B5EF4-FFF2-40B4-BE49-F238E27FC236}">
                <a16:creationId xmlns:a16="http://schemas.microsoft.com/office/drawing/2014/main" id="{6AD81A65-CE30-455B-9F18-0F06F074F2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702570" cy="685800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432851" y="0"/>
            <a:ext cx="3759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25359" y="542282"/>
            <a:ext cx="332376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BB15-B3D9-4B77-B8EE-B8D50DA088BE}" type="datetime1">
              <a:rPr lang="de-AT" smtClean="0"/>
              <a:t>06.03.2025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5571226" y="0"/>
            <a:ext cx="1339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3F472BFA-D65A-4711-AFB7-32F1B4B0272A}"/>
              </a:ext>
            </a:extLst>
          </p:cNvPr>
          <p:cNvSpPr/>
          <p:nvPr userDrawn="1"/>
        </p:nvSpPr>
        <p:spPr>
          <a:xfrm>
            <a:off x="2702571" y="0"/>
            <a:ext cx="14414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7DC91E07-20D6-4BD8-BE3A-CFBF14F836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46717" y="0"/>
            <a:ext cx="2724509" cy="685800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E9533631-8C8B-475B-B7EA-E546B438D0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05218" y="0"/>
            <a:ext cx="2727633" cy="6858000"/>
          </a:xfrm>
        </p:spPr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5430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435976" y="0"/>
            <a:ext cx="37560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25359" y="542282"/>
            <a:ext cx="332376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6900-EFE2-4F8D-A05D-0DBE9346C199}" type="datetime1">
              <a:rPr lang="de-AT" smtClean="0"/>
              <a:t>06.03.2025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4016372" y="0"/>
            <a:ext cx="4032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9ABEEA0E-635D-474F-8E17-A97F8BB17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4016371" cy="685800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1721874-5991-4C99-A848-F5A6439A6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19600" y="0"/>
            <a:ext cx="4016375" cy="6858000"/>
          </a:xfrm>
        </p:spPr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560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8435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591573"/>
            <a:ext cx="742156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2533814"/>
            <a:ext cx="7421562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CA9C-2B98-4DCC-9673-331065943E2C}" type="datetime1">
              <a:rPr lang="de-AT" smtClean="0"/>
              <a:t>06.03.2025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5974" y="0"/>
            <a:ext cx="3756025" cy="6858000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40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35976" y="0"/>
            <a:ext cx="3756024" cy="6858000"/>
          </a:xfrm>
          <a:prstGeom prst="rect">
            <a:avLst/>
          </a:prstGeom>
          <a:solidFill>
            <a:srgbClr val="6D8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0404-BD3D-408D-A2B6-B7FCF292A07A}" type="datetime1">
              <a:rPr lang="de-AT" smtClean="0"/>
              <a:t>06.03.2025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6292E4E-5CAB-4C9F-989F-FDC687AD5A9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703326" y="2511813"/>
            <a:ext cx="334580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Formatvorlagen des Textmasters bearbeiten</a:t>
            </a:r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BF069C57-F459-4EA4-8307-666BF4E558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25" y="0"/>
            <a:ext cx="8431251" cy="6858000"/>
          </a:xfrm>
        </p:spPr>
        <p:txBody>
          <a:bodyPr/>
          <a:lstStyle/>
          <a:p>
            <a:endParaRPr lang="de-AT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555634A-5955-46EE-A344-E580499A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3327" y="542282"/>
            <a:ext cx="334579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2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8435975" cy="6858000"/>
          </a:xfrm>
          <a:prstGeom prst="rect">
            <a:avLst/>
          </a:prstGeom>
          <a:solidFill>
            <a:srgbClr val="6D8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591573"/>
            <a:ext cx="742156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2533814"/>
            <a:ext cx="7421562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9374-B8F6-4388-B095-74D903EA35B4}" type="datetime1">
              <a:rPr lang="de-AT" smtClean="0"/>
              <a:t>06.03.2025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5974" y="0"/>
            <a:ext cx="3756025" cy="6858000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99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35976" y="0"/>
            <a:ext cx="37560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03327" y="542282"/>
            <a:ext cx="334579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03326" y="2511813"/>
            <a:ext cx="334580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6464-1C09-433E-9739-C2E734B2F9F3}" type="datetime1">
              <a:rPr lang="de-AT" smtClean="0"/>
              <a:t>06.03.2025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25" y="0"/>
            <a:ext cx="8431251" cy="6858000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9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84359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591573"/>
            <a:ext cx="742156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2533814"/>
            <a:ext cx="7421562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61EF-22A3-4E14-AC3F-CA985185D04B}" type="datetime1">
              <a:rPr lang="de-AT" smtClean="0"/>
              <a:t>06.03.2025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5974" y="0"/>
            <a:ext cx="3756025" cy="6858000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83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435976" y="0"/>
            <a:ext cx="3756024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25359" y="542282"/>
            <a:ext cx="332376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CC16-7B3C-482C-BE79-8BD0C46EF518}" type="datetime1">
              <a:rPr lang="de-AT" smtClean="0"/>
              <a:t>06.03.2025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435975" cy="6858000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236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435975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4345" y="6356350"/>
            <a:ext cx="2743200" cy="365125"/>
          </a:xfrm>
        </p:spPr>
        <p:txBody>
          <a:bodyPr/>
          <a:lstStyle/>
          <a:p>
            <a:fld id="{43C96BD6-AE8B-4E55-BB9C-D54764A85AEA}" type="datetime1">
              <a:rPr lang="de-AT" smtClean="0"/>
              <a:t>06.03.2025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64745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6992" y="0"/>
            <a:ext cx="3756026" cy="685800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863" y="591573"/>
            <a:ext cx="742156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1B039C7-165C-4806-B4DA-5BB4A70B9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7863" y="2533814"/>
            <a:ext cx="7421562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36085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FE89B-70EF-4B3D-AD46-431E8C8A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B966EE-0BA7-4D6F-AECF-F74B227EC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D419B0-2C83-45E3-94EE-47F3B810F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50DD-61EA-4681-B3AD-58B7CCF742E4}" type="datetime1">
              <a:rPr lang="de-AT" smtClean="0"/>
              <a:t>06.03.2025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2B4C69-EDD6-43FF-B7CE-EBC6E44A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FC839-1E32-42AA-B4D3-2477C07A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387-BDB7-46D0-BCEF-BD652C2F76F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543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435976" y="0"/>
            <a:ext cx="3756024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25359" y="542282"/>
            <a:ext cx="332376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5B7A-8C3A-409D-AE6F-9425BEFF6B78}" type="datetime1">
              <a:rPr lang="de-AT" smtClean="0"/>
              <a:t>06.03.2025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4016372" y="0"/>
            <a:ext cx="403228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9ABEEA0E-635D-474F-8E17-A97F8BB17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4016371" cy="685800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1721874-5991-4C99-A848-F5A6439A6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19600" y="0"/>
            <a:ext cx="4016375" cy="6858000"/>
          </a:xfrm>
        </p:spPr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6149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7560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7351" y="542282"/>
            <a:ext cx="334579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350" y="2511813"/>
            <a:ext cx="334580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3AE0-F2E7-421A-970E-651E1EDFFA73}" type="datetime1">
              <a:rPr lang="de-AT" smtClean="0"/>
              <a:t>06.03.2025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624" y="6356350"/>
            <a:ext cx="2743200" cy="365125"/>
          </a:xfr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0749" y="0"/>
            <a:ext cx="8431251" cy="6858000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443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6026" y="0"/>
            <a:ext cx="8435975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4345" y="6356350"/>
            <a:ext cx="2743200" cy="365125"/>
          </a:xfrm>
        </p:spPr>
        <p:txBody>
          <a:bodyPr/>
          <a:lstStyle/>
          <a:p>
            <a:fld id="{9FB04837-45B4-478A-9044-ED3BABA7DAB4}" type="datetime1">
              <a:rPr lang="de-AT" smtClean="0"/>
              <a:t>06.03.2025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64745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756026" cy="685800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863" y="591573"/>
            <a:ext cx="742156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1B039C7-165C-4806-B4DA-5BB4A70B9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7863" y="2533814"/>
            <a:ext cx="7421562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81561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E767-9626-4F7D-8C42-E35105D9D9F4}" type="datetime1">
              <a:rPr lang="de-AT" smtClean="0"/>
              <a:t>06.03.2025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7491470" y="2279090"/>
            <a:ext cx="4814371" cy="4814371"/>
          </a:xfrm>
          <a:prstGeom prst="ellipse">
            <a:avLst/>
          </a:prstGeom>
          <a:solidFill>
            <a:schemeClr val="accent1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1B039C7-165C-4806-B4DA-5BB4A70B9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32993" y="4892842"/>
            <a:ext cx="4142342" cy="151900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Formatvorlagen des Textmasters bearbeiten</a:t>
            </a: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2993" y="2842352"/>
            <a:ext cx="4142342" cy="2042227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684E-F5A8-4A46-9C87-0826ECD16141}" type="datetime1">
              <a:rPr lang="de-AT" smtClean="0"/>
              <a:t>06.03.2025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8070574" y="2858194"/>
            <a:ext cx="4235267" cy="4235267"/>
          </a:xfrm>
          <a:prstGeom prst="ellipse">
            <a:avLst/>
          </a:prstGeom>
          <a:solidFill>
            <a:schemeClr val="accent2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599" y="2773017"/>
            <a:ext cx="3364735" cy="292210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5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D6F9B-8581-4200-A87F-5D0861829058}" type="datetime1">
              <a:rPr lang="de-AT" smtClean="0"/>
              <a:t>06.03.2025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-616946" y="1922444"/>
            <a:ext cx="6252071" cy="6252071"/>
          </a:xfrm>
          <a:prstGeom prst="ellipse">
            <a:avLst/>
          </a:prstGeom>
          <a:solidFill>
            <a:schemeClr val="accent1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1B039C7-165C-4806-B4DA-5BB4A70B9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6777" y="4757400"/>
            <a:ext cx="4605052" cy="19640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Formatvorlagen des Textmasters bearbeiten</a:t>
            </a: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76" y="2606891"/>
            <a:ext cx="4605052" cy="191396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7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74D9-51E8-4304-9A76-91C5EDA0A139}" type="datetime1">
              <a:rPr lang="de-AT" smtClean="0"/>
              <a:t>06.03.2025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-616945" y="3279913"/>
            <a:ext cx="4894602" cy="4894602"/>
          </a:xfrm>
          <a:prstGeom prst="ellipse">
            <a:avLst/>
          </a:prstGeom>
          <a:solidFill>
            <a:schemeClr val="accent2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50" y="3759411"/>
            <a:ext cx="3457502" cy="191396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7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CD0E2-1BEA-4709-A25C-EE1E30C3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4BC01E-0BBF-457F-848E-10C1CB6DA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695E-331F-4E07-B8B6-42A7215C9071}" type="datetime1">
              <a:rPr lang="de-AT" smtClean="0"/>
              <a:t>06.03.2025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C483DD-3055-44A1-98FD-7B9C2EA1D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5922C7-4222-47BD-8FEA-0D86EC33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387-BDB7-46D0-BCEF-BD652C2F76F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372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D6AE76A-8C42-4823-9330-C08B7C1F4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0265-8A38-4B83-BCB5-096F54EB123C}" type="datetime1">
              <a:rPr lang="de-AT" smtClean="0"/>
              <a:t>06.03.2025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76E374F-48E8-4704-9256-546B4A9D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D2A9D4-1307-4A99-B62D-4434EA461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387-BDB7-46D0-BCEF-BD652C2F76F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326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14E401-B74B-43FE-BFE5-681E7344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EC46CD-2B35-4ECE-9E6E-E96AAB0F5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34D370B-8368-4013-AAF1-01D083860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0E486D-B7C9-426B-988C-A2633AEF6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DF39-02B9-408D-B2A4-1934AFD2D68B}" type="datetime1">
              <a:rPr lang="de-AT" smtClean="0"/>
              <a:t>06.03.2025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C0496A-36E8-459C-B17B-5D724952A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52B09A-EB70-40C4-AB7A-0ED397ED3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387-BDB7-46D0-BCEF-BD652C2F76F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6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718BA62-AFB3-451B-AF96-C6396DFBDF11}"/>
              </a:ext>
            </a:extLst>
          </p:cNvPr>
          <p:cNvSpPr/>
          <p:nvPr userDrawn="1"/>
        </p:nvSpPr>
        <p:spPr>
          <a:xfrm>
            <a:off x="0" y="1"/>
            <a:ext cx="8435975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B3ABFA-36B8-410D-9299-18B53840D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3CD945-3A07-4F58-98E5-C69FDFC4A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9A7B91-BF35-4558-8036-94584D144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A806-6626-4898-AE16-827216D2D2DB}" type="datetime1">
              <a:rPr lang="de-AT" smtClean="0"/>
              <a:t>06.03.2025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4F5B6B-4EE5-4F5B-A1CF-DF057719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B15700-9977-4452-B0B4-D9A2878F3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387-BDB7-46D0-BCEF-BD652C2F76F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1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D50FA-38F7-41D1-AD92-BF194013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9FA128-4401-479A-84D4-9616A75377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B2F7B8-4D0F-4341-A47C-C15639AF4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3E52D70-05F0-4CF4-9C69-A2ED652A7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ABAA-E81E-4141-AACB-1C322A8552E1}" type="datetime1">
              <a:rPr lang="de-AT" smtClean="0"/>
              <a:t>06.03.2025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7836C79-9231-4BAD-8D5C-B46D437D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79D5241-E2B9-4460-BE39-A045D41D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387-BDB7-46D0-BCEF-BD652C2F76F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843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C4914-6BDD-4844-8BBE-ABD5B287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08AD3D9-AAB7-4394-A816-064544127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2785F5-F27B-4787-91C7-B56ACCE49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FC22-F965-4D06-A94C-19F77552E7BF}" type="datetime1">
              <a:rPr lang="de-AT" smtClean="0"/>
              <a:t>06.03.2025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64F0F9-39E9-47A0-8A4F-629C448A7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B9F55F-938A-4266-BFD6-E0407556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387-BDB7-46D0-BCEF-BD652C2F76F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967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593B08C-86A9-4944-97A9-9E2C519B93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A1D4AE0-98B6-42BE-A384-BD52FCD61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919740-8972-4455-AAEA-20564E1E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29F9-8018-4550-83E1-9C19D2BE3443}" type="datetime1">
              <a:rPr lang="de-AT" smtClean="0"/>
              <a:t>06.03.2025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3440B8-BF30-40B2-B390-B3976D621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91FDD1-BD5E-4C2B-A199-16FA212C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387-BDB7-46D0-BCEF-BD652C2F76F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89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709738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3992206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141663"/>
            <a:ext cx="2834640" cy="267392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9A0F-8402-4CA2-AEF4-CDD1A452C71F}" type="datetime1">
              <a:rPr lang="en-US" smtClean="0"/>
              <a:t>3/6/2025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2. OÖ Bodenbündnis Vernetzungstreffen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6CD97F-A7E2-4014-8961-0A4EF27AB07F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7696200" y="767419"/>
            <a:ext cx="3990975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07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75602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7351" y="542282"/>
            <a:ext cx="334579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350" y="2511813"/>
            <a:ext cx="334580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624" y="6356350"/>
            <a:ext cx="2743200" cy="365125"/>
          </a:xfr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56025" y="0"/>
            <a:ext cx="843597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317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435976" y="0"/>
            <a:ext cx="375602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25359" y="542282"/>
            <a:ext cx="332376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4038598" y="0"/>
            <a:ext cx="35877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9ABEEA0E-635D-474F-8E17-A97F8BB17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3859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1721874-5991-4C99-A848-F5A6439A6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97373" y="0"/>
            <a:ext cx="40386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926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D3647-133A-4227-8745-C72B5CB0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5ED45DA-4EF4-4763-8549-F8DDAA20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F542-9117-4C88-B196-34C34D9023E7}" type="datetime1">
              <a:rPr lang="de-AT" smtClean="0"/>
              <a:t>06.03.2025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B1C344-A5C4-47F6-9942-736C164E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7BFF3A-3DB8-4E7A-8B0B-896932F9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387-BDB7-46D0-BCEF-BD652C2F76F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186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4556C1C-8D0C-4623-9C9E-57F96C2BD35C}"/>
              </a:ext>
            </a:extLst>
          </p:cNvPr>
          <p:cNvSpPr/>
          <p:nvPr userDrawn="1"/>
        </p:nvSpPr>
        <p:spPr>
          <a:xfrm>
            <a:off x="0" y="1"/>
            <a:ext cx="8435975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D70739-8D78-486D-9124-AE705A35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E909D9-DBD7-4F94-8D6A-B4C40607F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8C6FA8B-EDEF-4642-9212-748736A08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260" y="1825625"/>
            <a:ext cx="519454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AE9A1D8-0FD7-4848-8607-9250C5150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033F-B24E-43A6-B26C-B7FD7C9340CA}" type="datetime1">
              <a:rPr lang="de-AT" smtClean="0"/>
              <a:t>06.03.2025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9C668C-E358-4CFC-993D-E3206043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E91C37-8AFD-48D4-8C8F-5BF77135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387-BDB7-46D0-BCEF-BD652C2F76F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432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C5CA9-E029-4491-BEA9-6F2703BFA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24811F-863C-495E-BEA4-AAD6CC9AD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374B35-D094-4956-AB59-BF86D7DE6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7971CE8-B36A-4421-A3F4-F144CD5F7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4D75417-27E0-40D0-8065-FC732497F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FE171D3-5B73-4838-B239-864BC5D7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CC0F6-6C22-4A8C-9A04-1408CD2AD0AF}" type="datetime1">
              <a:rPr lang="de-AT" smtClean="0"/>
              <a:t>06.03.2025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3845978-1F6D-4588-8825-F6B1BA10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E7BE5C5-D1E7-4284-BEB2-DFE2C5EB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387-BDB7-46D0-BCEF-BD652C2F76F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436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35976" y="0"/>
            <a:ext cx="37560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FB7C-836F-4681-ADD3-0C086AE5798F}" type="datetime1">
              <a:rPr lang="de-AT" smtClean="0"/>
              <a:t>06.03.2025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6292E4E-5CAB-4C9F-989F-FDC687AD5A9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703326" y="2511813"/>
            <a:ext cx="334580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Formatvorlagen des Textmasters bearbeiten</a:t>
            </a:r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BF069C57-F459-4EA4-8307-666BF4E558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25" y="0"/>
            <a:ext cx="8431251" cy="6858000"/>
          </a:xfrm>
        </p:spPr>
        <p:txBody>
          <a:bodyPr/>
          <a:lstStyle/>
          <a:p>
            <a:endParaRPr lang="de-AT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555634A-5955-46EE-A344-E580499A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3327" y="542282"/>
            <a:ext cx="334579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8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48882" y="591573"/>
            <a:ext cx="9255967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8880" y="2855167"/>
            <a:ext cx="9255969" cy="34112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816-9776-404B-8FE2-DA78CAC8592F}" type="datetime1">
              <a:rPr lang="de-AT" smtClean="0"/>
              <a:t>06.03.2025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1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435976" y="0"/>
            <a:ext cx="37560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25359" y="542282"/>
            <a:ext cx="332376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BB15-B3D9-4B77-B8EE-B8D50DA088BE}" type="datetime1">
              <a:rPr lang="de-AT" smtClean="0"/>
              <a:t>06.03.2025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4016372" y="0"/>
            <a:ext cx="40322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9ABEEA0E-635D-474F-8E17-A97F8BB17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4016371" cy="685800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1721874-5991-4C99-A848-F5A6439A6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19600" y="0"/>
            <a:ext cx="4016375" cy="6858000"/>
          </a:xfrm>
        </p:spPr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9837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3547A55-E90F-4842-A81D-27E710620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E66163-E735-40EE-BE2A-CD8598D03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8F132C-08A7-4194-99B0-6DA90F08A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65CF5-3DD4-406A-BC2E-B7E6B94D422A}" type="datetime1">
              <a:rPr lang="de-AT" smtClean="0"/>
              <a:t>06.03.2025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554B3B-A718-4294-81CB-B9615FC5C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D5972A-BF9F-4D8C-9AA0-06652AD66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43387-BDB7-46D0-BCEF-BD652C2F76F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03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62" r:id="rId7"/>
    <p:sldLayoutId id="2147483677" r:id="rId8"/>
    <p:sldLayoutId id="2147483678" r:id="rId9"/>
    <p:sldLayoutId id="2147483680" r:id="rId10"/>
    <p:sldLayoutId id="2147483681" r:id="rId11"/>
    <p:sldLayoutId id="2147483679" r:id="rId12"/>
    <p:sldLayoutId id="2147483667" r:id="rId13"/>
    <p:sldLayoutId id="2147483675" r:id="rId14"/>
    <p:sldLayoutId id="2147483676" r:id="rId15"/>
    <p:sldLayoutId id="2147483663" r:id="rId16"/>
    <p:sldLayoutId id="2147483666" r:id="rId17"/>
    <p:sldLayoutId id="2147483664" r:id="rId18"/>
    <p:sldLayoutId id="2147483670" r:id="rId19"/>
    <p:sldLayoutId id="2147483672" r:id="rId20"/>
    <p:sldLayoutId id="2147483671" r:id="rId21"/>
    <p:sldLayoutId id="2147483665" r:id="rId22"/>
    <p:sldLayoutId id="2147483668" r:id="rId23"/>
    <p:sldLayoutId id="2147483673" r:id="rId24"/>
    <p:sldLayoutId id="2147483669" r:id="rId25"/>
    <p:sldLayoutId id="2147483674" r:id="rId26"/>
    <p:sldLayoutId id="2147483654" r:id="rId27"/>
    <p:sldLayoutId id="2147483655" r:id="rId28"/>
    <p:sldLayoutId id="2147483656" r:id="rId29"/>
    <p:sldLayoutId id="2147483657" r:id="rId30"/>
    <p:sldLayoutId id="2147483658" r:id="rId31"/>
    <p:sldLayoutId id="2147483659" r:id="rId32"/>
    <p:sldLayoutId id="2147483682" r:id="rId33"/>
    <p:sldLayoutId id="2147483683" r:id="rId34"/>
    <p:sldLayoutId id="2147483684" r:id="rId3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314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egla.at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mailto:info@baumkonvention.at" TargetMode="External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baumkonvention.at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D52C1D4-AF05-486F-B8B4-07D68DEB6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96" y="1282"/>
            <a:ext cx="12198096" cy="6856718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A8CBB8-4B60-4161-AE89-D3AD2358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043387-BDB7-46D0-BCEF-BD652C2F76F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el 10">
            <a:extLst>
              <a:ext uri="{FF2B5EF4-FFF2-40B4-BE49-F238E27FC236}">
                <a16:creationId xmlns:a16="http://schemas.microsoft.com/office/drawing/2014/main" id="{0E3A806A-4CA1-448A-85F5-0E8585CCE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9144" y="3816222"/>
            <a:ext cx="12201144" cy="1277322"/>
          </a:xfrm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de-AT" altLang="de-DE" sz="3600" b="1" dirty="0"/>
              <a:t>Zukunftsbäume für die Stadt</a:t>
            </a:r>
            <a:br>
              <a:rPr lang="de-AT" altLang="de-DE" sz="3600" b="1" dirty="0"/>
            </a:br>
            <a:r>
              <a:rPr lang="de-AT" altLang="de-DE" sz="2400" dirty="0"/>
              <a:t>6. März 2025</a:t>
            </a:r>
            <a:endParaRPr lang="de-AT" altLang="de-DE" sz="3600" dirty="0"/>
          </a:p>
        </p:txBody>
      </p:sp>
      <p:sp>
        <p:nvSpPr>
          <p:cNvPr id="9" name="Untertitel 11">
            <a:extLst>
              <a:ext uri="{FF2B5EF4-FFF2-40B4-BE49-F238E27FC236}">
                <a16:creationId xmlns:a16="http://schemas.microsoft.com/office/drawing/2014/main" id="{B9D2677F-1C87-4B82-927A-845B2DF7ABF7}"/>
              </a:ext>
            </a:extLst>
          </p:cNvPr>
          <p:cNvSpPr txBox="1">
            <a:spLocks/>
          </p:cNvSpPr>
          <p:nvPr/>
        </p:nvSpPr>
        <p:spPr>
          <a:xfrm>
            <a:off x="-18288" y="5093544"/>
            <a:ext cx="12210288" cy="82747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de-AT" sz="2000" dirty="0"/>
              <a:t>DI Markus Kumpfmüller</a:t>
            </a:r>
            <a:br>
              <a:rPr lang="de-AT" sz="2000" dirty="0"/>
            </a:br>
            <a:r>
              <a:rPr lang="de-AT" sz="2000" dirty="0" err="1"/>
              <a:t>Landschaftsökotekt</a:t>
            </a:r>
            <a:r>
              <a:rPr lang="de-AT" sz="2000" dirty="0"/>
              <a:t> Steyr, Obmann REWISA-Netzwerk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de-AT" sz="2000" dirty="0"/>
          </a:p>
          <a:p>
            <a:pPr>
              <a:defRPr/>
            </a:pPr>
            <a:endParaRPr lang="de-AT" sz="2000" dirty="0"/>
          </a:p>
        </p:txBody>
      </p:sp>
      <p:sp>
        <p:nvSpPr>
          <p:cNvPr id="10" name="Foliennummernplatzhalter 1">
            <a:extLst>
              <a:ext uri="{FF2B5EF4-FFF2-40B4-BE49-F238E27FC236}">
                <a16:creationId xmlns:a16="http://schemas.microsoft.com/office/drawing/2014/main" id="{64BB9CD7-AFCB-4806-A67B-292DA3FE1C9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043387-BDB7-46D0-BCEF-BD652C2F76F5}" type="slidenum">
              <a:rPr lang="de-AT" smtClean="0"/>
              <a:pPr/>
              <a:t>1</a:t>
            </a:fld>
            <a:endParaRPr lang="de-AT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3AA66EA-30E3-491A-A106-C1B753065724}"/>
              </a:ext>
            </a:extLst>
          </p:cNvPr>
          <p:cNvSpPr/>
          <p:nvPr/>
        </p:nvSpPr>
        <p:spPr>
          <a:xfrm>
            <a:off x="-6096" y="5906278"/>
            <a:ext cx="12198096" cy="965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14E4CC41-F5D9-49B6-9B2A-0DC20F9F02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339" y="5969601"/>
            <a:ext cx="1727465" cy="90209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08B9885-BAC8-44DD-8643-92484AC37D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17" y="6119819"/>
            <a:ext cx="2921737" cy="601656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1A2E11E1-354A-4F59-A41A-C640DD309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6887" y="5950834"/>
            <a:ext cx="2838450" cy="876300"/>
          </a:xfrm>
          <a:prstGeom prst="rect">
            <a:avLst/>
          </a:prstGeom>
        </p:spPr>
      </p:pic>
      <p:pic>
        <p:nvPicPr>
          <p:cNvPr id="12" name="Grafik 7">
            <a:extLst>
              <a:ext uri="{FF2B5EF4-FFF2-40B4-BE49-F238E27FC236}">
                <a16:creationId xmlns:a16="http://schemas.microsoft.com/office/drawing/2014/main" id="{F3498AFA-5C64-4E8A-B158-95D95AEC30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0644" y="6029547"/>
            <a:ext cx="2668676" cy="74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7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0AEE6-40D2-ECF1-E2D1-71FCD496B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F8BA98-A795-A74D-10F0-B722F8097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Platz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E2238B-C834-7FD8-80EA-A0A11E69D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40A933-C695-D9BA-23B3-3E3938F1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31F85971-8D69-56C4-B560-46D94C72FD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0749" y="0"/>
            <a:ext cx="8431251" cy="6858000"/>
          </a:xfrm>
        </p:spPr>
      </p:pic>
    </p:spTree>
    <p:extLst>
      <p:ext uri="{BB962C8B-B14F-4D97-AF65-F5344CB8AC3E}">
        <p14:creationId xmlns:p14="http://schemas.microsoft.com/office/powerpoint/2010/main" val="53824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6048D-B8FA-439F-BA9D-BAA63BF5F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Kirche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8B8C34-9F16-41C4-A618-AE51D2CC2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ABF97A-CAA8-49E4-B651-5D4713361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1A252F8-B1E5-48E6-BE62-E20DEEF3EC3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0788" y="0"/>
            <a:ext cx="8431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6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0EC4D-10C2-469C-B72D-868CDF97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Allee im Park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719B37-4205-44A4-9D1A-365F3D6F5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A7BC63-8E48-4238-BA1C-37C9341A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9564938-A814-495F-B39A-753D4A0274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76C5B41E-7D22-484A-B914-0C1620889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0748" y="-1"/>
            <a:ext cx="84744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76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201A0-8A27-4EAC-5BC9-3E7A58059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E9552B-5405-92B0-1319-DFA3CCB8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Straße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0EEE3D-AA34-4F59-1D5B-B4A7EEC99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6F7077-4AD3-E090-4359-78AE2CD2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Bildplatzhalter 7" descr="Ein Bild, das draußen, Landfahrzeug, Fahrzeug, Straße enthält.&#10;&#10;KI-generierte Inhalte können fehlerhaft sein.">
            <a:extLst>
              <a:ext uri="{FF2B5EF4-FFF2-40B4-BE49-F238E27FC236}">
                <a16:creationId xmlns:a16="http://schemas.microsoft.com/office/drawing/2014/main" id="{964A8E88-985C-89A0-6C2B-72C9FBB751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269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89EA0-2490-2866-7BF6-B05CEF32D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8250E-985C-3FC9-0AD9-41CB5FBCC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Parkplatz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3C927B-8954-9CBD-6D63-81D95EB0D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D2D3AF-6F5C-F187-7F60-35E83C59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261C916-DBC4-798D-6158-A65133B948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0748" y="136649"/>
            <a:ext cx="8431251" cy="6537366"/>
          </a:xfrm>
        </p:spPr>
        <p:txBody>
          <a:bodyPr/>
          <a:lstStyle/>
          <a:p>
            <a:endParaRPr lang="de-AT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9DD17AF8-31E8-F69D-8029-F0D63B990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0747" y="0"/>
            <a:ext cx="8431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66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837702-01AE-4F5D-B1AD-70D907AD4900}"/>
              </a:ext>
            </a:extLst>
          </p:cNvPr>
          <p:cNvSpPr txBox="1">
            <a:spLocks noGrp="1"/>
          </p:cNvSpPr>
          <p:nvPr/>
        </p:nvSpPr>
        <p:spPr bwMode="auto">
          <a:xfrm>
            <a:off x="8761413" y="63992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9CB2002-67D8-4074-844E-D5AA6042B588}" type="slidenum">
              <a:rPr lang="de-DE" altLang="de-DE" sz="1200">
                <a:solidFill>
                  <a:srgbClr val="006600"/>
                </a:solidFill>
                <a:latin typeface="Century Gothic" panose="020B0502020202020204" pitchFamily="34" charset="0"/>
              </a:rPr>
              <a:pPr algn="r"/>
              <a:t>15</a:t>
            </a:fld>
            <a:endParaRPr lang="de-DE" altLang="de-DE" sz="120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5992DD90-4FD0-4073-8E10-BCE09CC4B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So nicht!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0D5DC4-BB98-41AC-88D7-F282AAD31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Zu klein – zu groß</a:t>
            </a:r>
          </a:p>
        </p:txBody>
      </p:sp>
      <p:pic>
        <p:nvPicPr>
          <p:cNvPr id="9" name="Picture 8" descr="Steyr 1005">
            <a:extLst>
              <a:ext uri="{FF2B5EF4-FFF2-40B4-BE49-F238E27FC236}">
                <a16:creationId xmlns:a16="http://schemas.microsoft.com/office/drawing/2014/main" id="{0C1EEA44-7595-4420-86F5-DA1AD6E8D5F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esselschnitt0402-1">
            <a:extLst>
              <a:ext uri="{FF2B5EF4-FFF2-40B4-BE49-F238E27FC236}">
                <a16:creationId xmlns:a16="http://schemas.microsoft.com/office/drawing/2014/main" id="{3F8ABAC2-FA88-49F0-8499-B9F46EBB0E0C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17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9AD91-20F6-4292-A08B-4FAA91E59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Neue Bäume pflanzen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A6711E-7FD7-48F4-9BC6-41986E0B4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… bevor die alten entfernt werden</a:t>
            </a:r>
          </a:p>
          <a:p>
            <a:r>
              <a:rPr lang="de-AT" dirty="0"/>
              <a:t>… in ausreichender Anzahl und Qualität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0B6325-5F92-4463-95E5-AFDF63248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0EC4D-10C2-469C-B72D-868CDF97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Tabakfabrik Linz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719B37-4205-44A4-9D1A-365F3D6F5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1 alter Ahorn</a:t>
            </a:r>
          </a:p>
          <a:p>
            <a:r>
              <a:rPr lang="de-AT" dirty="0"/>
              <a:t>40 neue Bäume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A7BC63-8E48-4238-BA1C-37C9341A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9564938-A814-495F-B39A-753D4A0274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76C5B41E-7D22-484A-B914-0C1620889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6654" y="-2"/>
            <a:ext cx="843125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15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6D1235-D11A-471C-A763-B4541BB53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Park im Dorf</a:t>
            </a:r>
            <a:br>
              <a:rPr lang="de-AT" dirty="0"/>
            </a:br>
            <a:r>
              <a:rPr lang="de-AT" dirty="0"/>
              <a:t>Neukirchen an der Enknach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37A8B8-F270-4D99-8510-73C43A4DA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2 alte Kirschbäume</a:t>
            </a:r>
          </a:p>
          <a:p>
            <a:r>
              <a:rPr lang="de-AT" dirty="0"/>
              <a:t>10 neue Bäume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D9054C-1AC6-4930-B35F-7B7B2F6A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Bildplatzhalter 6" descr="Ein Bild, das Gras, draußen, Baum, Himmel enthält.&#10;&#10;Automatisch generierte Beschreibung">
            <a:extLst>
              <a:ext uri="{FF2B5EF4-FFF2-40B4-BE49-F238E27FC236}">
                <a16:creationId xmlns:a16="http://schemas.microsoft.com/office/drawing/2014/main" id="{36644595-89FE-4A6E-B6FA-5D34F004F5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501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310CE1D-E863-4053-9A7D-8C5826D4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richtige Planung – ein Fall für den Profi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BBD6CD0-8966-4D3C-BDF8-731625950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Luftraum</a:t>
            </a:r>
          </a:p>
          <a:p>
            <a:r>
              <a:rPr lang="de-AT" dirty="0"/>
              <a:t>Wurzelraum</a:t>
            </a:r>
          </a:p>
          <a:p>
            <a:r>
              <a:rPr lang="de-AT" dirty="0"/>
              <a:t>Boden</a:t>
            </a:r>
          </a:p>
          <a:p>
            <a:endParaRPr lang="de-AT" dirty="0"/>
          </a:p>
          <a:p>
            <a:r>
              <a:rPr lang="de-AT" i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www.oegla.at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/>
              <a:t>- Landschaftsarchitekten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6A1CD7-B088-4909-B6A6-35EF2923A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0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7F1BB-ECE6-46BD-BD80-D2BC83602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000" dirty="0"/>
              <a:t>Anstelle einer Einleitung:</a:t>
            </a:r>
            <a:br>
              <a:rPr lang="de-AT" sz="2000" dirty="0"/>
            </a:br>
            <a:br>
              <a:rPr lang="de-AT" dirty="0"/>
            </a:br>
            <a:r>
              <a:rPr lang="de-AT" dirty="0"/>
              <a:t>Zahlt sich das aus?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18A1F3-9021-48EA-AAC6-BEF5528F0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„Wirklich, ich lebe in finsteren Zeiten!</a:t>
            </a:r>
          </a:p>
          <a:p>
            <a:r>
              <a:rPr lang="de-AT" dirty="0"/>
              <a:t>Was sind das für Zeiten, wo</a:t>
            </a:r>
            <a:br>
              <a:rPr lang="de-AT" dirty="0"/>
            </a:br>
            <a:r>
              <a:rPr lang="de-AT" dirty="0"/>
              <a:t>Ein Gespräch über Bäume fast ein Verbrechen ist</a:t>
            </a:r>
            <a:br>
              <a:rPr lang="de-AT" dirty="0"/>
            </a:br>
            <a:r>
              <a:rPr lang="de-AT" dirty="0"/>
              <a:t>Weil es ein Schweigen über so viele Untaten einschließt!“</a:t>
            </a:r>
          </a:p>
          <a:p>
            <a:endParaRPr lang="de-AT" dirty="0"/>
          </a:p>
          <a:p>
            <a:r>
              <a:rPr lang="de-AT" sz="1400" dirty="0"/>
              <a:t>Aus: </a:t>
            </a:r>
          </a:p>
          <a:p>
            <a:r>
              <a:rPr lang="de-AT" sz="1400" dirty="0"/>
              <a:t>Bertolt Brecht: An die Nachgeborenen</a:t>
            </a:r>
            <a:br>
              <a:rPr lang="de-AT" sz="1400" dirty="0"/>
            </a:br>
            <a:r>
              <a:rPr lang="de-AT" sz="1400" dirty="0" err="1"/>
              <a:t>Svendborger</a:t>
            </a:r>
            <a:r>
              <a:rPr lang="de-AT" sz="1400" dirty="0"/>
              <a:t> Gedichte, zwischen 1934 und 1938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9D687F-2391-4251-ADDB-80D165F6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F566B-BAA6-4E56-8040-63A1B954C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Vom Wald </a:t>
            </a:r>
            <a:br>
              <a:rPr lang="de-AT" dirty="0"/>
            </a:br>
            <a:r>
              <a:rPr lang="de-AT" dirty="0"/>
              <a:t>in die Stadt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DD9FED-B0AE-4D0D-8524-D0DD77BA2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ABCF4E-A415-4A8F-A6B3-48733E51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B1A99364-A772-47EC-8CF5-1758F1B930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5" y="0"/>
            <a:ext cx="8431251" cy="6858000"/>
          </a:xfrm>
        </p:spPr>
      </p:pic>
    </p:spTree>
    <p:extLst>
      <p:ext uri="{BB962C8B-B14F-4D97-AF65-F5344CB8AC3E}">
        <p14:creationId xmlns:p14="http://schemas.microsoft.com/office/powerpoint/2010/main" val="68398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37117-D0D0-E9E0-0880-A4104A956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E52BE-C036-DEB2-AD0D-2FC5B544D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Vom Berg </a:t>
            </a:r>
            <a:br>
              <a:rPr lang="de-AT" dirty="0"/>
            </a:br>
            <a:r>
              <a:rPr lang="de-AT" dirty="0"/>
              <a:t>in die Stadt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158964-4B01-CA49-766F-323B4F012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47190" y="2831985"/>
            <a:ext cx="3345800" cy="3126987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020745-557F-DDB8-5D85-FF4A2EC6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0AAA3250-BFB8-9D9C-DD1D-7CA1D3FD9D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431251" cy="6858000"/>
          </a:xfrm>
        </p:spPr>
      </p:pic>
      <p:pic>
        <p:nvPicPr>
          <p:cNvPr id="6" name="Grafik 5" descr="Ein Bild, das draußen, Natur, Berg, Himmel enthält.&#10;&#10;KI-generierte Inhalte können fehlerhaft sein.">
            <a:extLst>
              <a:ext uri="{FF2B5EF4-FFF2-40B4-BE49-F238E27FC236}">
                <a16:creationId xmlns:a16="http://schemas.microsoft.com/office/drawing/2014/main" id="{F8629854-40F1-CBA1-A18E-8AA2C9E111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71813"/>
            <a:ext cx="4203865" cy="35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3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01936-5517-49E9-8FA1-B4B624168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Luftraum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F415A2-1979-4B13-85B5-BF7678DF7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Kronendurchmesser </a:t>
            </a:r>
            <a:br>
              <a:rPr lang="de-AT" dirty="0"/>
            </a:br>
            <a:r>
              <a:rPr lang="de-AT" dirty="0"/>
              <a:t>6 bis 20m</a:t>
            </a:r>
          </a:p>
          <a:p>
            <a:r>
              <a:rPr lang="de-AT" dirty="0"/>
              <a:t>Stammdurchmesser </a:t>
            </a:r>
            <a:br>
              <a:rPr lang="de-AT" dirty="0"/>
            </a:br>
            <a:r>
              <a:rPr lang="de-AT" dirty="0"/>
              <a:t>0,5 bis 2m</a:t>
            </a:r>
          </a:p>
          <a:p>
            <a:r>
              <a:rPr lang="de-AT" dirty="0"/>
              <a:t>Höhe bis 40m</a:t>
            </a:r>
          </a:p>
          <a:p>
            <a:r>
              <a:rPr lang="de-AT" dirty="0"/>
              <a:t>(Strom)</a:t>
            </a:r>
            <a:r>
              <a:rPr lang="de-AT" dirty="0" err="1"/>
              <a:t>leitungen</a:t>
            </a:r>
            <a:r>
              <a:rPr lang="de-AT" dirty="0"/>
              <a:t>!</a:t>
            </a:r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4B07AE-4A2A-4316-8843-952432424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60BE8E30-8A6C-47E6-A40A-8761CD57E8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265" t="-2226" r="-20215"/>
          <a:stretch/>
        </p:blipFill>
        <p:spPr>
          <a:xfrm>
            <a:off x="0" y="0"/>
            <a:ext cx="8431251" cy="6858000"/>
          </a:xfrm>
        </p:spPr>
      </p:pic>
    </p:spTree>
    <p:extLst>
      <p:ext uri="{BB962C8B-B14F-4D97-AF65-F5344CB8AC3E}">
        <p14:creationId xmlns:p14="http://schemas.microsoft.com/office/powerpoint/2010/main" val="9939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01936-5517-49E9-8FA1-B4B624168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Wurzelraum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F415A2-1979-4B13-85B5-BF7678DF7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Wurzelteller wie Kronendurchmesser</a:t>
            </a:r>
            <a:br>
              <a:rPr lang="de-AT" dirty="0"/>
            </a:br>
            <a:r>
              <a:rPr lang="de-AT" dirty="0"/>
              <a:t>plus 1-2m</a:t>
            </a:r>
          </a:p>
          <a:p>
            <a:r>
              <a:rPr lang="de-AT" dirty="0"/>
              <a:t>Feinwurzeln</a:t>
            </a:r>
          </a:p>
          <a:p>
            <a:r>
              <a:rPr lang="de-AT" dirty="0"/>
              <a:t>Wurzeltiefe 2 bis 3m</a:t>
            </a:r>
          </a:p>
          <a:p>
            <a:r>
              <a:rPr lang="de-AT" dirty="0"/>
              <a:t>Leitungen Strom, Wasser, Abwasser, Gas, Daten </a:t>
            </a:r>
            <a:r>
              <a:rPr lang="de-AT" dirty="0" err="1"/>
              <a:t>etc</a:t>
            </a:r>
            <a:endParaRPr lang="de-AT" dirty="0"/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4B07AE-4A2A-4316-8843-952432424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A58493DB-0772-4857-B34A-6B25313587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17073" y="222504"/>
            <a:ext cx="6068568" cy="6635496"/>
          </a:xfrm>
        </p:spPr>
      </p:pic>
    </p:spTree>
    <p:extLst>
      <p:ext uri="{BB962C8B-B14F-4D97-AF65-F5344CB8AC3E}">
        <p14:creationId xmlns:p14="http://schemas.microsoft.com/office/powerpoint/2010/main" val="244890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01936-5517-49E9-8FA1-B4B624168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Wurzelraum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F415A2-1979-4B13-85B5-BF7678DF7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AT" dirty="0"/>
              <a:t>Rote Kästchen: </a:t>
            </a:r>
            <a:br>
              <a:rPr lang="de-AT" dirty="0"/>
            </a:br>
            <a:r>
              <a:rPr lang="de-AT" dirty="0"/>
              <a:t>Aktuelle </a:t>
            </a:r>
            <a:br>
              <a:rPr lang="de-AT" dirty="0"/>
            </a:br>
            <a:r>
              <a:rPr lang="de-AT" dirty="0"/>
              <a:t>Standardbaumgrube </a:t>
            </a:r>
            <a:br>
              <a:rPr lang="de-AT" dirty="0"/>
            </a:br>
            <a:r>
              <a:rPr lang="de-AT" dirty="0"/>
              <a:t>für Straßenbäume.</a:t>
            </a:r>
          </a:p>
          <a:p>
            <a:endParaRPr lang="de-AT" dirty="0"/>
          </a:p>
          <a:p>
            <a:r>
              <a:rPr lang="en-US" sz="1800" i="1" dirty="0" err="1">
                <a:solidFill>
                  <a:schemeClr val="tx1"/>
                </a:solidFill>
              </a:rPr>
              <a:t>Aus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Galabau</a:t>
            </a:r>
            <a:r>
              <a:rPr lang="en-US" sz="1800" i="1" dirty="0">
                <a:solidFill>
                  <a:schemeClr val="tx1"/>
                </a:solidFill>
              </a:rPr>
              <a:t> Journal 2//2019</a:t>
            </a:r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4B07AE-4A2A-4316-8843-952432424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7807FAE1-22DA-4DA2-866C-6F9B3F3137B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50" r="-3952"/>
          <a:stretch/>
        </p:blipFill>
        <p:spPr>
          <a:xfrm>
            <a:off x="4725" y="0"/>
            <a:ext cx="8431251" cy="6858000"/>
          </a:xfrm>
        </p:spPr>
      </p:pic>
    </p:spTree>
    <p:extLst>
      <p:ext uri="{BB962C8B-B14F-4D97-AF65-F5344CB8AC3E}">
        <p14:creationId xmlns:p14="http://schemas.microsoft.com/office/powerpoint/2010/main" val="39695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B97E2-3147-4CA4-B850-A287217F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Bodenvorbereitung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163C2F-C111-45ED-B48E-CDBF8D9EA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/>
              <a:t>Baumgrube 1,5 fache Ballengröße</a:t>
            </a:r>
          </a:p>
          <a:p>
            <a:r>
              <a:rPr lang="de-AT" dirty="0"/>
              <a:t>Tiefe 60cm</a:t>
            </a:r>
          </a:p>
          <a:p>
            <a:r>
              <a:rPr lang="de-AT" dirty="0"/>
              <a:t>Durchmesser min. 1,5 m</a:t>
            </a:r>
          </a:p>
          <a:p>
            <a:r>
              <a:rPr lang="de-AT" dirty="0"/>
              <a:t>Gut durchlässiger Boden (Schotter, Sand)</a:t>
            </a:r>
          </a:p>
          <a:p>
            <a:r>
              <a:rPr lang="de-AT" dirty="0"/>
              <a:t>Bei schwerem oder verdichtetem Boden Austausch des Unterbodens bis 2m Tiefe erforderlich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3A4227-1CEF-496F-ACA5-F909F9762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E0F2D41D-B077-4A60-8D63-E369E6401484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2984" b="-8929"/>
          <a:stretch/>
        </p:blipFill>
        <p:spPr bwMode="auto">
          <a:xfrm>
            <a:off x="4763" y="0"/>
            <a:ext cx="8431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17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5CC89A-E180-45AF-AED9-BC6AA9FA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2007" y="169662"/>
            <a:ext cx="2926080" cy="1661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bg1"/>
                </a:solidFill>
              </a:rPr>
              <a:t>Sonderfall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Schwammstadt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B96806-3314-4EDE-BD3A-8277D1A3B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42248" y="3102460"/>
            <a:ext cx="2926080" cy="2791346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 err="1">
                <a:solidFill>
                  <a:schemeClr val="tx1"/>
                </a:solidFill>
              </a:rPr>
              <a:t>Technische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Lösung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err="1">
                <a:solidFill>
                  <a:schemeClr val="tx1"/>
                </a:solidFill>
              </a:rPr>
              <a:t>für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beengte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Verhältnisse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i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i="1" dirty="0" err="1">
                <a:solidFill>
                  <a:schemeClr val="tx1"/>
                </a:solidFill>
              </a:rPr>
              <a:t>Aus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Galabau</a:t>
            </a:r>
            <a:r>
              <a:rPr lang="en-US" sz="2000" i="1" dirty="0">
                <a:solidFill>
                  <a:schemeClr val="tx1"/>
                </a:solidFill>
              </a:rPr>
              <a:t> Journal 2//2019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i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i="1" dirty="0" err="1">
                <a:solidFill>
                  <a:schemeClr val="tx1"/>
                </a:solidFill>
              </a:rPr>
              <a:t>Nähere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Infos</a:t>
            </a:r>
            <a:r>
              <a:rPr lang="en-US" sz="2000" i="1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i="1" dirty="0">
                <a:solidFill>
                  <a:schemeClr val="tx1"/>
                </a:solidFill>
              </a:rPr>
              <a:t>www.oegla.at/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i="1" dirty="0" err="1">
                <a:solidFill>
                  <a:schemeClr val="tx1"/>
                </a:solidFill>
              </a:rPr>
              <a:t>schwammstadt</a:t>
            </a:r>
            <a:endParaRPr lang="en-US" sz="2000" i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34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70C28A-EAAF-4BDE-8989-0E561C90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FAB73BC-B049-4115-A692-8D63A059BFB8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43706D22-CEA2-47F3-8DE6-C89B9DD626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03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24B5819-1F91-40FC-98F8-0B7312212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Schwammstadt-prinzip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7F7C2B7-B882-F37A-B7C2-FDCC8EF15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97373A-52D7-2C6B-F388-B884D4D8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1" name="Bildplatzhalter 10" descr="Ein Bild, das Text, Diagramm, Zeichnung, Baum enthält.&#10;&#10;KI-generierte Inhalte können fehlerhaft sein.">
            <a:extLst>
              <a:ext uri="{FF2B5EF4-FFF2-40B4-BE49-F238E27FC236}">
                <a16:creationId xmlns:a16="http://schemas.microsoft.com/office/drawing/2014/main" id="{045D134C-26AC-64B3-74C9-2B03C0DC6B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Bildplatzhalter 12" descr="Ein Bild, das Beton, Gebäude, Gelände, Kompositmaterial enthält.&#10;&#10;KI-generierte Inhalte können fehlerhaft sein.">
            <a:extLst>
              <a:ext uri="{FF2B5EF4-FFF2-40B4-BE49-F238E27FC236}">
                <a16:creationId xmlns:a16="http://schemas.microsoft.com/office/drawing/2014/main" id="{C46EBFFF-895E-120D-A279-C2AE3F8DFD1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998788" y="1420813"/>
            <a:ext cx="6858000" cy="4016375"/>
          </a:xfrm>
        </p:spPr>
      </p:pic>
    </p:spTree>
    <p:extLst>
      <p:ext uri="{BB962C8B-B14F-4D97-AF65-F5344CB8AC3E}">
        <p14:creationId xmlns:p14="http://schemas.microsoft.com/office/powerpoint/2010/main" val="345486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670F6-922C-8CB1-B442-4A05E63A5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1CE0F5-98CF-EE92-8DE5-E69F1F9F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2007" y="169662"/>
            <a:ext cx="2926080" cy="1661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bg1"/>
                </a:solidFill>
              </a:rPr>
              <a:t>Schwammstadt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13B112-6FA1-5638-B333-22F97F739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42248" y="3102460"/>
            <a:ext cx="2926080" cy="279134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 err="1">
                <a:solidFill>
                  <a:schemeClr val="tx1"/>
                </a:solidFill>
              </a:rPr>
              <a:t>Stadtplatz</a:t>
            </a:r>
            <a:r>
              <a:rPr lang="en-US" sz="2000" dirty="0">
                <a:solidFill>
                  <a:schemeClr val="tx1"/>
                </a:solidFill>
              </a:rPr>
              <a:t> Enns: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tx1"/>
                </a:solidFill>
              </a:rPr>
              <a:t>So </a:t>
            </a:r>
            <a:r>
              <a:rPr lang="en-US" sz="2000" dirty="0" err="1">
                <a:solidFill>
                  <a:schemeClr val="tx1"/>
                </a:solidFill>
              </a:rPr>
              <a:t>einfach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 err="1">
                <a:solidFill>
                  <a:schemeClr val="tx1"/>
                </a:solidFill>
              </a:rPr>
              <a:t>wie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möglich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7181F6-317E-BE65-42BD-FC1580884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FAB73BC-B049-4115-A692-8D63A059BFB8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28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9" name="Bildplatzhalter 8" descr="Ein Bild, das draußen, Wolke, Himmel, Baum enthält.&#10;&#10;KI-generierte Inhalte können fehlerhaft sein.">
            <a:extLst>
              <a:ext uri="{FF2B5EF4-FFF2-40B4-BE49-F238E27FC236}">
                <a16:creationId xmlns:a16="http://schemas.microsoft.com/office/drawing/2014/main" id="{BA996727-3DC3-D690-84FE-CE148CD67A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92163" y="-785813"/>
            <a:ext cx="6858000" cy="8429626"/>
          </a:xfrm>
        </p:spPr>
      </p:pic>
    </p:spTree>
    <p:extLst>
      <p:ext uri="{BB962C8B-B14F-4D97-AF65-F5344CB8AC3E}">
        <p14:creationId xmlns:p14="http://schemas.microsoft.com/office/powerpoint/2010/main" val="242926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310CE1D-E863-4053-9A7D-8C5826D4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Pflanzung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BBD6CD0-8966-4D3C-BDF8-731625950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6A1CD7-B088-4909-B6A6-35EF2923A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9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ABC43-6D08-3CD9-1373-B6C8C745B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2651F-259D-3A3D-D03C-0FA2468F0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Es zahlt sich aus!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A763E1-C9A3-E5B8-11CE-5D6A06061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„Und wenn ich </a:t>
            </a:r>
            <a:r>
              <a:rPr lang="de-AT" dirty="0" err="1"/>
              <a:t>wüßte</a:t>
            </a:r>
            <a:r>
              <a:rPr lang="de-AT" dirty="0"/>
              <a:t>, dass morgen die Welt unterginge, würde ich heute noch ein Apfelbäumchen pflanzen.“</a:t>
            </a:r>
          </a:p>
          <a:p>
            <a:r>
              <a:rPr lang="de-AT" sz="1700" dirty="0"/>
              <a:t>Martin Luther zugeschrieben, Herkunft unbekannt</a:t>
            </a:r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„Wenn wir Bäume pflanzen, haben wir die Welt verstanden!“</a:t>
            </a:r>
          </a:p>
          <a:p>
            <a:r>
              <a:rPr lang="de-AT" sz="1700" dirty="0"/>
              <a:t>Aus: </a:t>
            </a:r>
            <a:br>
              <a:rPr lang="de-AT" sz="1700" dirty="0"/>
            </a:br>
            <a:r>
              <a:rPr lang="de-AT" sz="1700" dirty="0"/>
              <a:t>Martin </a:t>
            </a:r>
            <a:r>
              <a:rPr lang="de-AT" sz="1700" dirty="0" err="1"/>
              <a:t>Grassberger</a:t>
            </a:r>
            <a:r>
              <a:rPr lang="de-AT" sz="1700" dirty="0"/>
              <a:t>: Regenerativ</a:t>
            </a:r>
            <a:br>
              <a:rPr lang="de-AT" sz="1700" dirty="0"/>
            </a:br>
            <a:r>
              <a:rPr lang="de-AT" sz="1700" dirty="0"/>
              <a:t>Residenz Verlag, 2024</a:t>
            </a:r>
          </a:p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911F35-43E0-0E89-4D88-90CF1CDF3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90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DE18E0-AF18-41FF-91C0-C604CE6E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5359" y="542282"/>
            <a:ext cx="3323766" cy="669573"/>
          </a:xfrm>
        </p:spPr>
        <p:txBody>
          <a:bodyPr/>
          <a:lstStyle/>
          <a:p>
            <a:r>
              <a:rPr lang="de-AT" dirty="0"/>
              <a:t>Pflanzung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A7A828-4581-448B-B721-6CA76E388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25359" y="1511930"/>
            <a:ext cx="3323766" cy="5209546"/>
          </a:xfrm>
        </p:spPr>
        <p:txBody>
          <a:bodyPr>
            <a:normAutofit/>
          </a:bodyPr>
          <a:lstStyle/>
          <a:p>
            <a:r>
              <a:rPr lang="de-AT" dirty="0"/>
              <a:t>Beste Zeit Herbst (Frühling)</a:t>
            </a:r>
          </a:p>
          <a:p>
            <a:r>
              <a:rPr lang="de-AT" dirty="0"/>
              <a:t>Standardgröße </a:t>
            </a:r>
            <a:r>
              <a:rPr lang="de-AT" dirty="0" err="1"/>
              <a:t>mB</a:t>
            </a:r>
            <a:r>
              <a:rPr lang="de-AT" dirty="0"/>
              <a:t> 18/20</a:t>
            </a:r>
          </a:p>
          <a:p>
            <a:r>
              <a:rPr lang="de-AT" dirty="0"/>
              <a:t>Sorgfältig abladen</a:t>
            </a:r>
          </a:p>
          <a:p>
            <a:r>
              <a:rPr lang="de-AT" dirty="0"/>
              <a:t>Pflanzschnitt</a:t>
            </a:r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559730-07EE-436D-9525-4E23703E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E37C38AA-E83E-47C4-9EEF-4813F32A93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9E8FB2B9-D875-417C-8172-170C08C1D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707" y="110168"/>
            <a:ext cx="3128791" cy="653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D72A9D22-D647-4736-9851-0A8C92F704B1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3692" y="110168"/>
            <a:ext cx="3051672" cy="666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05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DE18E0-AF18-41FF-91C0-C604CE6E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5359" y="542282"/>
            <a:ext cx="3323766" cy="669573"/>
          </a:xfrm>
        </p:spPr>
        <p:txBody>
          <a:bodyPr/>
          <a:lstStyle/>
          <a:p>
            <a:r>
              <a:rPr lang="de-AT" dirty="0"/>
              <a:t>Pflanzung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A7A828-4581-448B-B721-6CA76E388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25359" y="2027104"/>
            <a:ext cx="3323766" cy="4694371"/>
          </a:xfrm>
        </p:spPr>
        <p:txBody>
          <a:bodyPr>
            <a:normAutofit/>
          </a:bodyPr>
          <a:lstStyle/>
          <a:p>
            <a:r>
              <a:rPr lang="de-AT" dirty="0"/>
              <a:t>Pflanzung nicht zu tief</a:t>
            </a:r>
          </a:p>
          <a:p>
            <a:r>
              <a:rPr lang="de-AT" dirty="0"/>
              <a:t>Ggf. Stammwicklung entfernen</a:t>
            </a:r>
          </a:p>
          <a:p>
            <a:r>
              <a:rPr lang="de-AT" dirty="0"/>
              <a:t>Verfüllen mit durchlässigem Substrat</a:t>
            </a:r>
          </a:p>
          <a:p>
            <a:r>
              <a:rPr lang="de-AT" dirty="0" err="1"/>
              <a:t>Gießrand</a:t>
            </a:r>
            <a:r>
              <a:rPr lang="de-AT" dirty="0"/>
              <a:t> ausbilden</a:t>
            </a:r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559730-07EE-436D-9525-4E23703E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9" name="Bildplatzhalter 8" descr="Ein Bild, das Baum, draußen, Boden, Straße enthält.&#10;&#10;Automatisch generierte Beschreibung">
            <a:extLst>
              <a:ext uri="{FF2B5EF4-FFF2-40B4-BE49-F238E27FC236}">
                <a16:creationId xmlns:a16="http://schemas.microsoft.com/office/drawing/2014/main" id="{8BEFCBCE-509D-42A1-B39F-4FDFC62A05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22874" y="0"/>
            <a:ext cx="5244030" cy="6858000"/>
          </a:xfrm>
        </p:spPr>
      </p:pic>
      <p:pic>
        <p:nvPicPr>
          <p:cNvPr id="11" name="Bildplatzhalter 10" descr="Ein Bild, das Gebäude, Stein enthält.&#10;&#10;Automatisch generierte Beschreibung">
            <a:extLst>
              <a:ext uri="{FF2B5EF4-FFF2-40B4-BE49-F238E27FC236}">
                <a16:creationId xmlns:a16="http://schemas.microsoft.com/office/drawing/2014/main" id="{D3DF9F54-06AD-440B-B3AB-A2881F2F24F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998788" y="1420813"/>
            <a:ext cx="6858000" cy="4016375"/>
          </a:xfrm>
        </p:spPr>
      </p:pic>
    </p:spTree>
    <p:extLst>
      <p:ext uri="{BB962C8B-B14F-4D97-AF65-F5344CB8AC3E}">
        <p14:creationId xmlns:p14="http://schemas.microsoft.com/office/powerpoint/2010/main" val="30409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7108C-EC6C-4778-BAAA-68210777D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Pflanzung Extras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598206-3C70-4B68-81AF-DDA035827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Sicherung Dreipflock oder unsichtbar</a:t>
            </a:r>
          </a:p>
          <a:p>
            <a:r>
              <a:rPr lang="de-AT" dirty="0"/>
              <a:t>Stammschutz Schilfmatten</a:t>
            </a:r>
          </a:p>
          <a:p>
            <a:r>
              <a:rPr lang="de-AT" dirty="0"/>
              <a:t>Abdeckung Pflaster oder Schotter 0/16mm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EE91F0-FF5F-43A5-846A-C268DF4D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7" name="Bildplatzhalter 16" descr="Ein Bild, das Baum, draußen, Boden, Himmel enthält.&#10;&#10;Automatisch generierte Beschreibung">
            <a:extLst>
              <a:ext uri="{FF2B5EF4-FFF2-40B4-BE49-F238E27FC236}">
                <a16:creationId xmlns:a16="http://schemas.microsoft.com/office/drawing/2014/main" id="{9FBF2899-2837-4A66-9E4C-EFC214CF4A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483097" cy="6858000"/>
          </a:xfrm>
        </p:spPr>
      </p:pic>
    </p:spTree>
    <p:extLst>
      <p:ext uri="{BB962C8B-B14F-4D97-AF65-F5344CB8AC3E}">
        <p14:creationId xmlns:p14="http://schemas.microsoft.com/office/powerpoint/2010/main" val="410149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7108C-EC6C-4778-BAAA-68210777D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Pflanzung Extras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598206-3C70-4B68-81AF-DDA035827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Ansaat/Bepflanzung Baumscheibe Wildblumen</a:t>
            </a:r>
          </a:p>
          <a:p>
            <a:r>
              <a:rPr lang="de-AT" dirty="0"/>
              <a:t>Abdeckung sickerfähiges Pflaster oder Schotter 0/16mm</a:t>
            </a:r>
          </a:p>
          <a:p>
            <a:r>
              <a:rPr lang="de-AT" dirty="0"/>
              <a:t>Wächter Stein/Holz/Metall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EE91F0-FF5F-43A5-846A-C268DF4D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Bildplatzhalter 7">
            <a:extLst>
              <a:ext uri="{FF2B5EF4-FFF2-40B4-BE49-F238E27FC236}">
                <a16:creationId xmlns:a16="http://schemas.microsoft.com/office/drawing/2014/main" id="{53554F10-C420-4D05-8A2A-653A273436B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pic>
        <p:nvPicPr>
          <p:cNvPr id="7" name="Bildplatzhalter 8" descr="Ein Bild, das Text, Himmel, Gebäude, draußen enthält.&#10;&#10;Automatisch generierte Beschreibung">
            <a:extLst>
              <a:ext uri="{FF2B5EF4-FFF2-40B4-BE49-F238E27FC236}">
                <a16:creationId xmlns:a16="http://schemas.microsoft.com/office/drawing/2014/main" id="{CB58CD79-4F55-43D5-BFBA-782DCA60AE9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0121" y="0"/>
            <a:ext cx="4250479" cy="6858000"/>
          </a:xfrm>
        </p:spPr>
      </p:pic>
    </p:spTree>
    <p:extLst>
      <p:ext uri="{BB962C8B-B14F-4D97-AF65-F5344CB8AC3E}">
        <p14:creationId xmlns:p14="http://schemas.microsoft.com/office/powerpoint/2010/main" val="245211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91D7B56-8FAF-4BCC-B47C-484EE54A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richtige Erziehung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F8FCBF2-4584-4F46-AE10-5B4C7ADB7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Gießen</a:t>
            </a:r>
          </a:p>
          <a:p>
            <a:r>
              <a:rPr lang="de-AT" dirty="0" err="1"/>
              <a:t>Aufasten</a:t>
            </a:r>
            <a:endParaRPr lang="de-AT" dirty="0"/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FCD70C-63D9-4440-8EAF-025E8418F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9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AF1AB-0A97-4134-837D-29FD6D30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Gießen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C35956-9C3C-49E6-9826-87B1F238E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Ziel: Erziehung zur Selbständigkeit!</a:t>
            </a:r>
          </a:p>
          <a:p>
            <a:r>
              <a:rPr lang="de-AT" dirty="0"/>
              <a:t>Die Wurzeln sollen möglichst bald Tiefen erreichen, aus denen sie selbständig Wasser beziehen können!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D0D46B-8A1A-436B-B565-A271D3B3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B0926B3-622E-4F86-82A0-AD7B0F883B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51DE85B-8D97-451B-B2ED-6369D3075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4579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18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AF1AB-0A97-4134-837D-29FD6D30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Gießen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C35956-9C3C-49E6-9826-87B1F238E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In den ersten ein bis zwei Jahren</a:t>
            </a:r>
          </a:p>
          <a:p>
            <a:r>
              <a:rPr lang="de-AT" dirty="0"/>
              <a:t>Von Anfang April bis Ende September</a:t>
            </a:r>
          </a:p>
          <a:p>
            <a:r>
              <a:rPr lang="de-AT" dirty="0"/>
              <a:t>Regelmäßig – 1x pro Woche</a:t>
            </a:r>
          </a:p>
          <a:p>
            <a:r>
              <a:rPr lang="de-AT" dirty="0"/>
              <a:t>Durchdringend – 80l pro Baum</a:t>
            </a:r>
          </a:p>
          <a:p>
            <a:r>
              <a:rPr lang="de-AT" dirty="0" err="1"/>
              <a:t>Gießsack</a:t>
            </a:r>
            <a:r>
              <a:rPr lang="de-AT" dirty="0"/>
              <a:t> oder Tropfbewässerung</a:t>
            </a:r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D0D46B-8A1A-436B-B565-A271D3B3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B0926B3-622E-4F86-82A0-AD7B0F883B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" name="Bildplatzhalter 16" descr="Ein Bild, das Baum, draußen, Boden, Himmel enthält.&#10;&#10;Automatisch generierte Beschreibung">
            <a:extLst>
              <a:ext uri="{FF2B5EF4-FFF2-40B4-BE49-F238E27FC236}">
                <a16:creationId xmlns:a16="http://schemas.microsoft.com/office/drawing/2014/main" id="{AB522FCA-2237-4F44-9EAF-F1B394309F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447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4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9EBA5E-31E7-4817-9A5E-E9BAA0501457}"/>
              </a:ext>
            </a:extLst>
          </p:cNvPr>
          <p:cNvSpPr txBox="1">
            <a:spLocks noGrp="1"/>
          </p:cNvSpPr>
          <p:nvPr/>
        </p:nvSpPr>
        <p:spPr bwMode="auto">
          <a:xfrm>
            <a:off x="8761413" y="63992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691A78E-AC13-4576-9DF7-7166721477F4}" type="slidenum">
              <a:rPr lang="de-DE" altLang="de-DE" sz="1200">
                <a:solidFill>
                  <a:srgbClr val="006600"/>
                </a:solidFill>
                <a:latin typeface="Century Gothic" panose="020B0502020202020204" pitchFamily="34" charset="0"/>
              </a:rPr>
              <a:pPr algn="r"/>
              <a:t>37</a:t>
            </a:fld>
            <a:endParaRPr lang="de-DE" altLang="de-DE" sz="120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41F885A-DC2E-4120-A10E-CF4E49F19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 err="1"/>
              <a:t>Aufasten</a:t>
            </a:r>
            <a:endParaRPr lang="de-AT" alt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426DC94-D8EC-46A0-ADC0-52295B644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>
                <a:solidFill>
                  <a:schemeClr val="tx1"/>
                </a:solidFill>
              </a:rPr>
              <a:t>Lichtraumprofil</a:t>
            </a:r>
          </a:p>
          <a:p>
            <a:pPr>
              <a:defRPr/>
            </a:pPr>
            <a:r>
              <a:rPr lang="de-DE" altLang="de-DE" dirty="0">
                <a:solidFill>
                  <a:schemeClr val="tx1"/>
                </a:solidFill>
              </a:rPr>
              <a:t>4,5m an Straßen; </a:t>
            </a:r>
          </a:p>
          <a:p>
            <a:pPr>
              <a:defRPr/>
            </a:pPr>
            <a:r>
              <a:rPr lang="de-DE" altLang="de-DE" dirty="0">
                <a:solidFill>
                  <a:schemeClr val="tx1"/>
                </a:solidFill>
              </a:rPr>
              <a:t>2m an Wegen</a:t>
            </a:r>
          </a:p>
          <a:p>
            <a:pPr>
              <a:defRPr/>
            </a:pPr>
            <a:r>
              <a:rPr lang="de-DE" altLang="de-DE" dirty="0">
                <a:solidFill>
                  <a:schemeClr val="tx1"/>
                </a:solidFill>
              </a:rPr>
              <a:t>Schnitt maximal 3cm DM</a:t>
            </a:r>
          </a:p>
          <a:p>
            <a:pPr>
              <a:defRPr/>
            </a:pPr>
            <a:r>
              <a:rPr lang="de-DE" altLang="de-DE" dirty="0">
                <a:solidFill>
                  <a:schemeClr val="tx1"/>
                </a:solidFill>
              </a:rPr>
              <a:t>Die ersten 10 Jahre sind entscheidend!</a:t>
            </a:r>
          </a:p>
          <a:p>
            <a:endParaRPr lang="de-AT" dirty="0"/>
          </a:p>
        </p:txBody>
      </p:sp>
      <p:pic>
        <p:nvPicPr>
          <p:cNvPr id="9" name="Picture 7" descr="DSC05816">
            <a:extLst>
              <a:ext uri="{FF2B5EF4-FFF2-40B4-BE49-F238E27FC236}">
                <a16:creationId xmlns:a16="http://schemas.microsoft.com/office/drawing/2014/main" id="{5F1C73BC-720A-471A-AB4D-C8044DDD0A88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A9162979-7F15-4C68-A4C5-FD4C8AD4C57B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9600" y="2709"/>
            <a:ext cx="4016375" cy="685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8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7F1BB-ECE6-46BD-BD80-D2BC83602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Was ist der richtige Baum für die Zukunft?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18A1F3-9021-48EA-AAC6-BEF5528F0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Vielfalt</a:t>
            </a:r>
          </a:p>
          <a:p>
            <a:r>
              <a:rPr lang="de-AT" dirty="0">
                <a:solidFill>
                  <a:schemeClr val="tx1"/>
                </a:solidFill>
              </a:rPr>
              <a:t>Heimisch im weiteren Sinne </a:t>
            </a:r>
          </a:p>
          <a:p>
            <a:r>
              <a:rPr lang="de-AT" dirty="0">
                <a:solidFill>
                  <a:schemeClr val="tx1"/>
                </a:solidFill>
              </a:rPr>
              <a:t>Standortgerecht</a:t>
            </a:r>
          </a:p>
          <a:p>
            <a:r>
              <a:rPr lang="de-AT" dirty="0">
                <a:solidFill>
                  <a:schemeClr val="tx1"/>
                </a:solidFill>
              </a:rPr>
              <a:t>Wildform</a:t>
            </a:r>
          </a:p>
          <a:p>
            <a:r>
              <a:rPr lang="de-AT" dirty="0">
                <a:solidFill>
                  <a:schemeClr val="tx1"/>
                </a:solidFill>
              </a:rPr>
              <a:t>Lebensraum - Biodiversität</a:t>
            </a:r>
          </a:p>
          <a:p>
            <a:r>
              <a:rPr lang="de-AT" dirty="0">
                <a:solidFill>
                  <a:schemeClr val="tx1"/>
                </a:solidFill>
              </a:rPr>
              <a:t>(Raschwüchsig)</a:t>
            </a:r>
          </a:p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9D687F-2391-4251-ADDB-80D165F6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9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7F1BB-ECE6-46BD-BD80-D2BC83602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Vielfalt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D0B0C4-156D-4AB7-BEDC-23477C407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AT" dirty="0"/>
              <a:t>Risikostreuung</a:t>
            </a:r>
          </a:p>
          <a:p>
            <a:r>
              <a:rPr lang="de-AT" dirty="0"/>
              <a:t>Förderung der Artenvielfalt</a:t>
            </a:r>
          </a:p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BACE33D-D178-405A-81A3-9CF8FA77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Grafik 3">
            <a:extLst>
              <a:ext uri="{FF2B5EF4-FFF2-40B4-BE49-F238E27FC236}">
                <a16:creationId xmlns:a16="http://schemas.microsoft.com/office/drawing/2014/main" id="{57073D5D-FA17-4E24-817E-0B894719E0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08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11A4B-3598-6EF3-649F-D18667752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5A16D-FD53-9261-AC23-CEE74D60A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Basics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648932-7567-DD40-54DE-0BA90FA0B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2F4409-AB91-ADA0-03E8-2BC668043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7F177-A387-4C2B-A760-1F4909D83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3327" y="542282"/>
            <a:ext cx="3345798" cy="734257"/>
          </a:xfrm>
        </p:spPr>
        <p:txBody>
          <a:bodyPr/>
          <a:lstStyle/>
          <a:p>
            <a:r>
              <a:rPr lang="de-AT" dirty="0"/>
              <a:t>Heimisch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4D77EE-8BC7-4B8B-8035-A4B84580E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03326" y="1502402"/>
            <a:ext cx="3345800" cy="52190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altLang="de-DE" sz="1600" dirty="0">
                <a:latin typeface="Century Gothic" panose="020B0502020202020204" pitchFamily="34" charset="0"/>
              </a:rPr>
              <a:t>Standortansprüche und</a:t>
            </a:r>
            <a:br>
              <a:rPr lang="de-DE" altLang="de-DE" sz="1600" dirty="0">
                <a:latin typeface="Century Gothic" panose="020B0502020202020204" pitchFamily="34" charset="0"/>
              </a:rPr>
            </a:br>
            <a:r>
              <a:rPr lang="de-DE" altLang="de-DE" sz="1600" dirty="0">
                <a:latin typeface="Century Gothic" panose="020B0502020202020204" pitchFamily="34" charset="0"/>
              </a:rPr>
              <a:t>Eigenschaften bekannt</a:t>
            </a:r>
          </a:p>
          <a:p>
            <a:pPr>
              <a:lnSpc>
                <a:spcPct val="150000"/>
              </a:lnSpc>
              <a:defRPr/>
            </a:pPr>
            <a:r>
              <a:rPr lang="de-DE" altLang="de-DE" sz="1600" dirty="0">
                <a:latin typeface="Century Gothic" panose="020B0502020202020204" pitchFamily="34" charset="0"/>
              </a:rPr>
              <a:t>Langzeiterfahrungen über Jahrhunderte</a:t>
            </a:r>
          </a:p>
          <a:p>
            <a:pPr>
              <a:lnSpc>
                <a:spcPct val="150000"/>
              </a:lnSpc>
              <a:defRPr/>
            </a:pPr>
            <a:r>
              <a:rPr lang="de-DE" altLang="de-DE" sz="1600" dirty="0">
                <a:latin typeface="Century Gothic" panose="020B0502020202020204" pitchFamily="34" charset="0"/>
              </a:rPr>
              <a:t>In heimische Ökosysteme eingebunden</a:t>
            </a:r>
          </a:p>
          <a:p>
            <a:pPr>
              <a:lnSpc>
                <a:spcPct val="150000"/>
              </a:lnSpc>
              <a:defRPr/>
            </a:pPr>
            <a:r>
              <a:rPr lang="de-DE" altLang="de-DE" sz="1600" dirty="0">
                <a:latin typeface="Century Gothic" panose="020B0502020202020204" pitchFamily="34" charset="0"/>
              </a:rPr>
              <a:t>Lebensräume für zahlreiche heimische Tierarten</a:t>
            </a:r>
          </a:p>
          <a:p>
            <a:pPr>
              <a:lnSpc>
                <a:spcPct val="150000"/>
              </a:lnSpc>
              <a:defRPr/>
            </a:pPr>
            <a:r>
              <a:rPr lang="de-DE" altLang="de-DE" sz="1600" dirty="0">
                <a:latin typeface="Century Gothic" panose="020B0502020202020204" pitchFamily="34" charset="0"/>
              </a:rPr>
              <a:t>Kulturgut mit zahlreichen Bezügen</a:t>
            </a:r>
          </a:p>
          <a:p>
            <a:pPr>
              <a:lnSpc>
                <a:spcPct val="150000"/>
              </a:lnSpc>
              <a:defRPr/>
            </a:pPr>
            <a:r>
              <a:rPr lang="de-DE" altLang="de-DE" sz="1600" dirty="0">
                <a:latin typeface="Century Gothic" panose="020B0502020202020204" pitchFamily="34" charset="0"/>
              </a:rPr>
              <a:t>„K+K-Bäume“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D0E4E307-43DC-407D-A07D-F1DA4C6E60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" name="Grafik 2">
            <a:extLst>
              <a:ext uri="{FF2B5EF4-FFF2-40B4-BE49-F238E27FC236}">
                <a16:creationId xmlns:a16="http://schemas.microsoft.com/office/drawing/2014/main" id="{2504E89B-FF85-413C-A924-23EF204C31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83" y="1502402"/>
            <a:ext cx="8192093" cy="449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65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F575A-FC91-CAC9-B4CB-EB78EDD2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Auf der Suche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4826DC-B975-1D9B-BA63-49085DD76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Ballen?</a:t>
            </a:r>
          </a:p>
          <a:p>
            <a:r>
              <a:rPr lang="de-AT" dirty="0"/>
              <a:t>Wurzelnackt?</a:t>
            </a:r>
          </a:p>
          <a:p>
            <a:r>
              <a:rPr lang="de-AT" dirty="0"/>
              <a:t>Größe?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F93A93-DAE6-7999-9B4A-8DF00E500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7" name="Bildplatzhalter 6" descr="Ein Bild, das draußen, Himmel, Straße, Wolke enthält.&#10;&#10;KI-generierte Inhalte können fehlerhaft sein.">
            <a:extLst>
              <a:ext uri="{FF2B5EF4-FFF2-40B4-BE49-F238E27FC236}">
                <a16:creationId xmlns:a16="http://schemas.microsoft.com/office/drawing/2014/main" id="{791C73CE-C79A-485E-448F-47C13D36F3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114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9C4CB81-5762-4F33-B153-2CD8A6D1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Heimisch?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132BE11-8818-40D9-A714-B3CE142B0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Invasive Neophyten</a:t>
            </a:r>
          </a:p>
          <a:p>
            <a:r>
              <a:rPr lang="de-AT" dirty="0"/>
              <a:t>Götterbaum am Stephansdom</a:t>
            </a:r>
          </a:p>
          <a:p>
            <a:r>
              <a:rPr lang="de-AT" dirty="0"/>
              <a:t>Robinie = Falsche Akazie</a:t>
            </a:r>
          </a:p>
          <a:p>
            <a:r>
              <a:rPr lang="de-AT" dirty="0" err="1"/>
              <a:t>Paulownie</a:t>
            </a:r>
            <a:endParaRPr lang="de-AT" dirty="0"/>
          </a:p>
          <a:p>
            <a:r>
              <a:rPr lang="de-AT" dirty="0"/>
              <a:t>Gleditschie</a:t>
            </a:r>
          </a:p>
          <a:p>
            <a:r>
              <a:rPr lang="de-AT" dirty="0"/>
              <a:t>Amberbaum</a:t>
            </a:r>
          </a:p>
          <a:p>
            <a:r>
              <a:rPr lang="de-AT" dirty="0"/>
              <a:t>Etc. etc.</a:t>
            </a:r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A9B499-55F4-4A37-865D-657CB7F36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9" name="Bildplatzhalter 18" descr="Ein Bild, das Gebäude, draußen, Weg, Stein enthält.&#10;&#10;Automatisch generierte Beschreibung">
            <a:extLst>
              <a:ext uri="{FF2B5EF4-FFF2-40B4-BE49-F238E27FC236}">
                <a16:creationId xmlns:a16="http://schemas.microsoft.com/office/drawing/2014/main" id="{584601E7-06D0-408F-A7B8-C0DBAA6517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Grafik 22" descr="Ein Bild, das Gebäude, draußen, Stein, Zement enthält.&#10;&#10;Automatisch generierte Beschreibung">
            <a:extLst>
              <a:ext uri="{FF2B5EF4-FFF2-40B4-BE49-F238E27FC236}">
                <a16:creationId xmlns:a16="http://schemas.microsoft.com/office/drawing/2014/main" id="{9638C5C7-6608-4F8B-8092-6F3AEBF37D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1664" y="0"/>
            <a:ext cx="4110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2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7F177-A387-4C2B-A760-1F4909D83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000" dirty="0"/>
              <a:t>Standortgerecht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F9FE057-B0E8-420A-B57D-BE9E32364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A7DFAD-12FB-4366-ACE6-995E8C5B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5CBB035F-3E12-4701-9681-B62386D45D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27EC17B4-7938-48FF-A38D-CECBFF496F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B4E3FB6-EFF5-4C94-81AA-0A73D1F2A8A3}"/>
              </a:ext>
            </a:extLst>
          </p:cNvPr>
          <p:cNvSpPr txBox="1"/>
          <p:nvPr/>
        </p:nvSpPr>
        <p:spPr>
          <a:xfrm>
            <a:off x="5010849" y="172950"/>
            <a:ext cx="3425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+mn-lt"/>
              </a:rPr>
              <a:t>Bayrische Landesanstalt für Wald und Forstwirtschaft http://www.lwf.bayern.de/index.php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01EA878F-0826-41D3-92B7-10BC48169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9986" y="-1"/>
            <a:ext cx="4005989" cy="68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945F396-E7AB-4922-801A-866993F22B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401637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6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B8FF3-540B-46AB-8600-D36EEE96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Wildformen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14837C-607C-4D2F-965F-987DA5959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Resilienz</a:t>
            </a:r>
          </a:p>
          <a:p>
            <a:r>
              <a:rPr lang="de-AT" dirty="0"/>
              <a:t>Lebenserwartung</a:t>
            </a:r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0A55A1-02CB-45A5-8302-BCE24801C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8" name="Bildplatzhalter 7" descr="Ein Bild, das draußen, Gebäude enthält.&#10;&#10;Automatisch generierte Beschreibung">
            <a:extLst>
              <a:ext uri="{FF2B5EF4-FFF2-40B4-BE49-F238E27FC236}">
                <a16:creationId xmlns:a16="http://schemas.microsoft.com/office/drawing/2014/main" id="{4F540F4D-5DA6-4BD2-8925-5CBC30C347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1420813" y="1420813"/>
            <a:ext cx="6858001" cy="4016375"/>
          </a:xfrm>
        </p:spPr>
      </p:pic>
      <p:pic>
        <p:nvPicPr>
          <p:cNvPr id="10" name="Bildplatzhalter 9" descr="Ein Bild, das Baum, Himmel, draußen, Apartmentgebäude enthält.&#10;&#10;Automatisch generierte Beschreibung">
            <a:extLst>
              <a:ext uri="{FF2B5EF4-FFF2-40B4-BE49-F238E27FC236}">
                <a16:creationId xmlns:a16="http://schemas.microsoft.com/office/drawing/2014/main" id="{468D5E5C-E933-4F0D-ADB9-DB3C6B4F560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998788" y="1420813"/>
            <a:ext cx="6858000" cy="4016375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C76AC1A-7FA4-2C8F-4E22-2F491FA61727}"/>
              </a:ext>
            </a:extLst>
          </p:cNvPr>
          <p:cNvSpPr txBox="1"/>
          <p:nvPr/>
        </p:nvSpPr>
        <p:spPr>
          <a:xfrm>
            <a:off x="1331072" y="6352143"/>
            <a:ext cx="2685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800" b="1" i="0" dirty="0">
                <a:solidFill>
                  <a:srgbClr val="FFFF00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Vogelkirsch</a:t>
            </a:r>
            <a:r>
              <a:rPr lang="de-AT" b="1" dirty="0">
                <a:solidFill>
                  <a:srgbClr val="FFFF00"/>
                </a:solidFill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 Wildform</a:t>
            </a:r>
            <a:endParaRPr lang="de-AT" b="1" dirty="0">
              <a:solidFill>
                <a:srgbClr val="FFFF0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AA42F07-2A62-2F7A-77C2-4031AAB8EB12}"/>
              </a:ext>
            </a:extLst>
          </p:cNvPr>
          <p:cNvSpPr txBox="1"/>
          <p:nvPr/>
        </p:nvSpPr>
        <p:spPr>
          <a:xfrm>
            <a:off x="4876801" y="6352143"/>
            <a:ext cx="3429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800" b="1" i="0" dirty="0">
                <a:solidFill>
                  <a:srgbClr val="FFFF00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Zierkirsch</a:t>
            </a:r>
            <a:r>
              <a:rPr lang="de-AT" b="1" dirty="0">
                <a:solidFill>
                  <a:srgbClr val="FFFF00"/>
                </a:solidFill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 Kopfveredelung</a:t>
            </a:r>
            <a:endParaRPr lang="de-A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9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B8FF3-540B-46AB-8600-D36EEE96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Gärtnerische Formen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14837C-607C-4D2F-965F-987DA5959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Kugeln</a:t>
            </a:r>
          </a:p>
          <a:p>
            <a:r>
              <a:rPr lang="de-AT" dirty="0"/>
              <a:t>Säulen</a:t>
            </a:r>
          </a:p>
          <a:p>
            <a:r>
              <a:rPr lang="de-AT" dirty="0"/>
              <a:t>Wesentlich geringere Lebensdauer</a:t>
            </a:r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0A55A1-02CB-45A5-8302-BCE24801C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468D5E5C-E933-4F0D-ADB9-DB3C6B4F560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998788" y="1420813"/>
            <a:ext cx="6858000" cy="4016375"/>
          </a:xfrm>
        </p:spPr>
      </p:pic>
      <p:pic>
        <p:nvPicPr>
          <p:cNvPr id="14" name="Bildplatzhalter 13" descr="Ein Bild, das draußen, Himmel, Baum, Gras enthält.&#10;&#10;KI-generierte Inhalte können fehlerhaft sein.">
            <a:extLst>
              <a:ext uri="{FF2B5EF4-FFF2-40B4-BE49-F238E27FC236}">
                <a16:creationId xmlns:a16="http://schemas.microsoft.com/office/drawing/2014/main" id="{2BD3AB83-A971-A836-8CFD-45884FB45D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057968F4-941A-3586-7B12-DEADB7A82CF1}"/>
              </a:ext>
            </a:extLst>
          </p:cNvPr>
          <p:cNvSpPr txBox="1"/>
          <p:nvPr/>
        </p:nvSpPr>
        <p:spPr>
          <a:xfrm>
            <a:off x="1331072" y="6352143"/>
            <a:ext cx="2685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800" b="1" i="0" dirty="0">
                <a:solidFill>
                  <a:srgbClr val="FFFF00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Kugelahorn</a:t>
            </a:r>
            <a:endParaRPr lang="de-AT" b="1" dirty="0">
              <a:solidFill>
                <a:srgbClr val="FFFF00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23D0222-F857-8C76-C6A8-1725304BF0E3}"/>
              </a:ext>
            </a:extLst>
          </p:cNvPr>
          <p:cNvSpPr txBox="1"/>
          <p:nvPr/>
        </p:nvSpPr>
        <p:spPr>
          <a:xfrm>
            <a:off x="5557761" y="6352143"/>
            <a:ext cx="2685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800" b="1" i="0" dirty="0">
                <a:solidFill>
                  <a:srgbClr val="FFFF00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Säuleneiche</a:t>
            </a:r>
            <a:endParaRPr lang="de-A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4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AFFFDB-23E5-4605-B92C-DD589068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Lebensraum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6AB1E9-8D57-4075-B2EE-4E7FA0568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Nektar</a:t>
            </a:r>
          </a:p>
          <a:p>
            <a:r>
              <a:rPr lang="de-AT" dirty="0"/>
              <a:t>Pollen</a:t>
            </a:r>
          </a:p>
          <a:p>
            <a:r>
              <a:rPr lang="de-AT" dirty="0"/>
              <a:t>Insekten</a:t>
            </a:r>
          </a:p>
          <a:p>
            <a:r>
              <a:rPr lang="de-AT" dirty="0"/>
              <a:t>Nützlinge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A908D6-D00F-46DB-BBB6-2D9291CC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7" name="Bildplatzhalter 3">
            <a:extLst>
              <a:ext uri="{FF2B5EF4-FFF2-40B4-BE49-F238E27FC236}">
                <a16:creationId xmlns:a16="http://schemas.microsoft.com/office/drawing/2014/main" id="{2FB7E875-9B65-4E74-917D-ABCA754A05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16375" cy="6858000"/>
          </a:xfrm>
        </p:spPr>
      </p:pic>
      <p:pic>
        <p:nvPicPr>
          <p:cNvPr id="15" name="Bildplatzhalter 14" descr="Ein Bild, das Pflanze, Blume, Wasser, gelb enthält.&#10;&#10;Automatisch generierte Beschreibung">
            <a:extLst>
              <a:ext uri="{FF2B5EF4-FFF2-40B4-BE49-F238E27FC236}">
                <a16:creationId xmlns:a16="http://schemas.microsoft.com/office/drawing/2014/main" id="{27A9FA9D-05BB-4A8D-9A90-E04158CE1DA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13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4C216-C39B-4FDE-B001-DFFBABC62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3327" y="542282"/>
            <a:ext cx="3345798" cy="598455"/>
          </a:xfrm>
        </p:spPr>
        <p:txBody>
          <a:bodyPr/>
          <a:lstStyle/>
          <a:p>
            <a:r>
              <a:rPr lang="de-AT" dirty="0"/>
              <a:t>Geeignete Arten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B9F93C-3CC6-43AB-8555-810EE3B52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03326" y="1312752"/>
            <a:ext cx="3345800" cy="540872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alt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Heimisch in Oberösterreich</a:t>
            </a:r>
          </a:p>
          <a:p>
            <a:pPr>
              <a:defRPr/>
            </a:pPr>
            <a:r>
              <a:rPr lang="de-DE" alt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Birke, Espe, Spitzahorn, Feldahorn, Traubeneiche, Winterlinde, Hainbuche, Flatterulme, Rot-Föhre, Eibe …</a:t>
            </a:r>
          </a:p>
          <a:p>
            <a:pPr>
              <a:defRPr/>
            </a:pPr>
            <a:r>
              <a:rPr lang="de-DE" altLang="de-DE" sz="1600" dirty="0">
                <a:latin typeface="Century Gothic" panose="020B0502020202020204" pitchFamily="34" charset="0"/>
              </a:rPr>
              <a:t>Aus angrenzenden (Bundes)</a:t>
            </a:r>
            <a:r>
              <a:rPr lang="de-DE" altLang="de-DE" sz="1600" dirty="0" err="1">
                <a:latin typeface="Century Gothic" panose="020B0502020202020204" pitchFamily="34" charset="0"/>
              </a:rPr>
              <a:t>ländern</a:t>
            </a:r>
            <a:endParaRPr lang="de-DE" altLang="de-DE" sz="1600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de-DE" alt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Blumenesche, Silberlinde</a:t>
            </a:r>
            <a:r>
              <a:rPr lang="de-DE" altLang="de-DE" dirty="0">
                <a:latin typeface="Century Gothic" panose="020B0502020202020204" pitchFamily="34" charset="0"/>
              </a:rPr>
              <a:t>, Zerreiche, Flaumeiche, Felsen-Ahorn, Zürgelbaum, Hopfenbuche, </a:t>
            </a:r>
            <a:r>
              <a:rPr lang="de-DE" alt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Platane, Baumhasel, Libanonzeder, Schwarzföhre</a:t>
            </a:r>
          </a:p>
          <a:p>
            <a:pPr>
              <a:defRPr/>
            </a:pPr>
            <a:r>
              <a:rPr lang="de-DE" alt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Literaturtipp:</a:t>
            </a:r>
          </a:p>
          <a:p>
            <a:pPr>
              <a:defRPr/>
            </a:pPr>
            <a:r>
              <a:rPr lang="de-DE" alt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Roloff, Andreas: Bäume in der Stadt</a:t>
            </a:r>
          </a:p>
          <a:p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D1DEA0-1A2C-4FFD-A9BF-A395438A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0EBDD07-DE01-469C-8BD4-1FCA3A428E21}"/>
              </a:ext>
            </a:extLst>
          </p:cNvPr>
          <p:cNvSpPr txBox="1"/>
          <p:nvPr/>
        </p:nvSpPr>
        <p:spPr>
          <a:xfrm>
            <a:off x="6424065" y="6356350"/>
            <a:ext cx="1825882" cy="307777"/>
          </a:xfrm>
          <a:prstGeom prst="rect">
            <a:avLst/>
          </a:prstGeom>
          <a:solidFill>
            <a:srgbClr val="F7F0DE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AT" sz="1400" dirty="0"/>
              <a:t>© Johannes </a:t>
            </a:r>
            <a:r>
              <a:rPr lang="de-AT" sz="1400" dirty="0" err="1"/>
              <a:t>Hloch</a:t>
            </a:r>
            <a:endParaRPr lang="de-AT" sz="1400" dirty="0"/>
          </a:p>
        </p:txBody>
      </p:sp>
      <p:pic>
        <p:nvPicPr>
          <p:cNvPr id="9" name="Bildplatzhalter 8" descr="Ein Bild, das Gebäude, draußen, Haus, Stein enthält.&#10;&#10;Automatisch generierte Beschreibung">
            <a:extLst>
              <a:ext uri="{FF2B5EF4-FFF2-40B4-BE49-F238E27FC236}">
                <a16:creationId xmlns:a16="http://schemas.microsoft.com/office/drawing/2014/main" id="{10268950-BCAF-4206-9D4F-550FDEFC90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31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30FC68-ED0C-4EC2-96E2-131428F08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Feldahorn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CCAA9A-7DD8-49A2-918C-435708FB2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Acer campestre</a:t>
            </a:r>
          </a:p>
          <a:p>
            <a:r>
              <a:rPr lang="de-AT" dirty="0"/>
              <a:t>Sehr genügsam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689C6D-F39E-4EAB-85B0-7509A4EDB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DD3210FC-9D85-4D0D-9B88-6F81D7B143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36D3541-58B6-4AB6-ACFC-07DD07E9D5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" name="Picture 5" descr="Feldahorn 0411-1">
            <a:extLst>
              <a:ext uri="{FF2B5EF4-FFF2-40B4-BE49-F238E27FC236}">
                <a16:creationId xmlns:a16="http://schemas.microsoft.com/office/drawing/2014/main" id="{3B88CC69-6078-41BF-982B-4C6F7E894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lum bright="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016370" cy="686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155EC8F-1F07-400E-807E-501DFA0FD7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0" y="49815"/>
            <a:ext cx="4016370" cy="676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5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AC7FAA1-8C14-4F7C-A028-FD6C5A0D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Vogelkirsche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7CD0AF3-D7E1-4BB7-9C18-C7FAAFFBE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Prunus </a:t>
            </a:r>
            <a:r>
              <a:rPr lang="de-AT" dirty="0" err="1"/>
              <a:t>avium</a:t>
            </a:r>
            <a:endParaRPr lang="de-AT" dirty="0"/>
          </a:p>
          <a:p>
            <a:r>
              <a:rPr lang="de-AT" dirty="0"/>
              <a:t>Blütenwunder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583AB7-9307-44BE-BF76-47E24E827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36274C5D-8162-429E-8C75-AABCA67FA2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E1B4E04-EA58-4533-ABA8-14351C4143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45264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6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7CAE4-A93E-4C22-9A8E-9BAEB06C8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Gehölzformen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B87103-EEC1-46EF-8956-FCE895DCE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03326" y="2511813"/>
            <a:ext cx="3345800" cy="3803905"/>
          </a:xfrm>
        </p:spPr>
        <p:txBody>
          <a:bodyPr>
            <a:normAutofit fontScale="70000" lnSpcReduction="20000"/>
          </a:bodyPr>
          <a:lstStyle/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sz="1500" i="1" dirty="0"/>
          </a:p>
          <a:p>
            <a:endParaRPr lang="de-AT" sz="1500" i="1" dirty="0"/>
          </a:p>
          <a:p>
            <a:endParaRPr lang="de-AT" sz="1500" i="1" dirty="0"/>
          </a:p>
          <a:p>
            <a:endParaRPr lang="de-AT" sz="1500" i="1" dirty="0"/>
          </a:p>
          <a:p>
            <a:endParaRPr lang="de-AT" sz="1500" i="1" dirty="0"/>
          </a:p>
          <a:p>
            <a:r>
              <a:rPr lang="de-AT" sz="1500" i="1" dirty="0"/>
              <a:t>Abbildungen aus: Wege zur Natur in der Gemeinde, </a:t>
            </a:r>
            <a:r>
              <a:rPr lang="de-AT" sz="1500" i="1" dirty="0" err="1"/>
              <a:t>Kumpfmueller</a:t>
            </a:r>
            <a:r>
              <a:rPr lang="de-AT" sz="1500" i="1" dirty="0"/>
              <a:t> et al., 2004</a:t>
            </a:r>
            <a:endParaRPr lang="de-AT" i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4BFD98-0B22-43B5-AC98-FC61AD36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Bildplatzhalter 6" descr="Ein Bild, das Pflanze, Baum enthält.&#10;&#10;Automatisch generierte Beschreibung">
            <a:extLst>
              <a:ext uri="{FF2B5EF4-FFF2-40B4-BE49-F238E27FC236}">
                <a16:creationId xmlns:a16="http://schemas.microsoft.com/office/drawing/2014/main" id="{2375ED60-BFFC-4AC2-8FCE-BAB0784AB5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7931"/>
            <a:ext cx="8216192" cy="6082145"/>
          </a:xfrm>
        </p:spPr>
      </p:pic>
    </p:spTree>
    <p:extLst>
      <p:ext uri="{BB962C8B-B14F-4D97-AF65-F5344CB8AC3E}">
        <p14:creationId xmlns:p14="http://schemas.microsoft.com/office/powerpoint/2010/main" val="31285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E8364-B43C-47DA-9032-D9D4FCC0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Espe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65BB9C-98D3-4ACF-BEEB-BA705F79D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Populus </a:t>
            </a:r>
            <a:r>
              <a:rPr lang="de-AT" dirty="0" err="1"/>
              <a:t>tremula</a:t>
            </a:r>
            <a:endParaRPr lang="de-AT" dirty="0"/>
          </a:p>
          <a:p>
            <a:r>
              <a:rPr lang="de-AT" dirty="0"/>
              <a:t>Sehr raschwüchsig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8FD84A-D721-4793-8288-514E60397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66AD1F9-43FD-4455-A18B-DB440F8993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" name="Bildplatzhalter 9" descr="Ein Bild, das draußen, Baum, Gewerbegebäude, Mischnutzung enthält.&#10;&#10;KI-generierte Inhalte können fehlerhaft sein.">
            <a:extLst>
              <a:ext uri="{FF2B5EF4-FFF2-40B4-BE49-F238E27FC236}">
                <a16:creationId xmlns:a16="http://schemas.microsoft.com/office/drawing/2014/main" id="{4D14FB9D-B01D-BF83-407B-9195601CD79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998788" y="1420813"/>
            <a:ext cx="6858000" cy="4016375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E955103-BC84-4595-8D3F-CE489EE8F3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16370" cy="685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2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E6D14-6308-4EB5-BC87-931D8113B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Kornelkirsche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BF243E-DDA7-441B-B257-50C24DEDB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Cornus </a:t>
            </a:r>
            <a:r>
              <a:rPr lang="de-AT" dirty="0" err="1"/>
              <a:t>mas</a:t>
            </a:r>
            <a:endParaRPr lang="de-AT" dirty="0"/>
          </a:p>
          <a:p>
            <a:r>
              <a:rPr lang="de-AT" dirty="0" err="1"/>
              <a:t>Kleinkronig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2B14C1-154F-4E00-BCAD-FA2A87EF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F6EBB623-F291-4427-B651-6F90EAB528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2E51E708-F289-4AF4-8421-BAF90106B8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DD3CEBD-061F-42D7-8B37-55DF203F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016370" cy="685799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CAF3FB9-404F-414E-ADC8-7F4592CA8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98785" y="1420813"/>
            <a:ext cx="6858000" cy="401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9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91D7B56-8FAF-4BCC-B47C-484EE54A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Voll im Saft!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F8FCBF2-4584-4F46-AE10-5B4C7ADB7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Reifephase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FCD70C-63D9-4440-8EAF-025E8418F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5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87BF4-795F-4F2E-89F9-5540EB4FD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Reifephase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EA7E75-92FE-448D-9BA8-A45E0AED0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AT" sz="1600" dirty="0">
                <a:solidFill>
                  <a:schemeClr val="tx1"/>
                </a:solidFill>
              </a:rPr>
              <a:t>Bis ca. 50/80 Jahre</a:t>
            </a:r>
          </a:p>
          <a:p>
            <a:pPr>
              <a:defRPr/>
            </a:pPr>
            <a:r>
              <a:rPr lang="de-AT" sz="1600" dirty="0">
                <a:solidFill>
                  <a:schemeClr val="tx1"/>
                </a:solidFill>
              </a:rPr>
              <a:t>Den Baum in Ruhe lassen, </a:t>
            </a:r>
            <a:r>
              <a:rPr lang="de-AT" sz="1600" dirty="0" err="1">
                <a:solidFill>
                  <a:schemeClr val="tx1"/>
                </a:solidFill>
              </a:rPr>
              <a:t>geniessen</a:t>
            </a:r>
            <a:r>
              <a:rPr lang="de-AT" sz="1600" dirty="0">
                <a:solidFill>
                  <a:schemeClr val="tx1"/>
                </a:solidFill>
              </a:rPr>
              <a:t> und beschützen</a:t>
            </a:r>
          </a:p>
          <a:p>
            <a:pPr>
              <a:defRPr/>
            </a:pPr>
            <a:endParaRPr lang="de-AT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AT" sz="1600" dirty="0">
                <a:solidFill>
                  <a:schemeClr val="tx1"/>
                </a:solidFill>
              </a:rPr>
              <a:t>Im Zweifelsfall Fachliche Expertise einholen:</a:t>
            </a:r>
          </a:p>
          <a:p>
            <a:pPr>
              <a:defRPr/>
            </a:pPr>
            <a:r>
              <a:rPr lang="de-AT" sz="16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info@baumkonvention.at</a:t>
            </a:r>
            <a:endParaRPr lang="de-AT" sz="1600" dirty="0">
              <a:solidFill>
                <a:schemeClr val="tx1"/>
              </a:solidFill>
            </a:endParaRPr>
          </a:p>
          <a:p>
            <a:pPr>
              <a:defRPr/>
            </a:pPr>
            <a:endParaRPr lang="de-AT" sz="160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B5963E-C60D-4291-815E-7812D00B9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7" name="Picture 6" descr="Gallneukirchen 080530-1">
            <a:extLst>
              <a:ext uri="{FF2B5EF4-FFF2-40B4-BE49-F238E27FC236}">
                <a16:creationId xmlns:a16="http://schemas.microsoft.com/office/drawing/2014/main" id="{F23E91DB-74BE-4427-B374-B9211851E39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75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48D9CF-D063-46FE-ABDE-B5C138196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Unnötige Schnitte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0AC539-4FA5-48DD-9916-BC7DBCEF4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7350" y="2511813"/>
            <a:ext cx="3345800" cy="3168551"/>
          </a:xfrm>
        </p:spPr>
        <p:txBody>
          <a:bodyPr/>
          <a:lstStyle/>
          <a:p>
            <a:r>
              <a:rPr lang="de-AT" dirty="0"/>
              <a:t>Beeinträchtigen die Gesundheit der Bäume</a:t>
            </a:r>
          </a:p>
          <a:p>
            <a:r>
              <a:rPr lang="de-AT" dirty="0"/>
              <a:t>Verursachen Folgekosten</a:t>
            </a:r>
          </a:p>
          <a:p>
            <a:r>
              <a:rPr lang="de-AT" dirty="0"/>
              <a:t>Verringern die Lebenserwartung</a:t>
            </a:r>
          </a:p>
          <a:p>
            <a:r>
              <a:rPr lang="de-AT" dirty="0">
                <a:solidFill>
                  <a:srgbClr val="C00000"/>
                </a:solidFill>
              </a:rPr>
              <a:t>Bäume brauchen den Menschen nicht!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D3A5B3-9C4F-4EA6-9E8A-345D25CBC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55644F36-9D97-479E-99D3-285D3F3741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4972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91D7B56-8FAF-4BCC-B47C-484EE54A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Wenn Bäume alt werden…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F8FCBF2-4584-4F46-AE10-5B4C7ADB7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… </a:t>
            </a:r>
            <a:r>
              <a:rPr lang="de-AT" dirty="0" err="1"/>
              <a:t>muß</a:t>
            </a:r>
            <a:r>
              <a:rPr lang="de-AT" dirty="0"/>
              <a:t> man sie nicht gleich </a:t>
            </a:r>
            <a:r>
              <a:rPr lang="de-AT" dirty="0" err="1"/>
              <a:t>umschneiden</a:t>
            </a:r>
            <a:r>
              <a:rPr lang="de-AT" dirty="0"/>
              <a:t>!</a:t>
            </a:r>
          </a:p>
          <a:p>
            <a:endParaRPr lang="de-AT" dirty="0"/>
          </a:p>
          <a:p>
            <a:r>
              <a:rPr lang="de-AT" dirty="0"/>
              <a:t>ABGB §1319b – Beweislastumkehr entfällt! (seit 1.5.2024)</a:t>
            </a:r>
          </a:p>
          <a:p>
            <a:r>
              <a:rPr lang="de-AT" dirty="0"/>
              <a:t>Bäume sind keine Bauwerke! Der Geschädigte muss das Verschulden des Eigentümers beweisen!</a:t>
            </a:r>
          </a:p>
          <a:p>
            <a:endParaRPr lang="de-AT" dirty="0"/>
          </a:p>
          <a:p>
            <a:r>
              <a:rPr lang="de-AT" dirty="0"/>
              <a:t>Näheres dazu: Forum Baumkonvention, Leitfaden Baumsicherheitsmanagement</a:t>
            </a:r>
            <a:br>
              <a:rPr lang="de-AT" dirty="0"/>
            </a:br>
            <a:r>
              <a:rPr lang="de-AT" dirty="0" err="1"/>
              <a:t>download</a:t>
            </a:r>
            <a:r>
              <a:rPr lang="de-AT" dirty="0"/>
              <a:t> von www.baumkonvention.at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FCD70C-63D9-4440-8EAF-025E8418F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6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0E45B-DB8F-2850-2E80-26B0465D5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Baumkontrolle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9EE74C-CFD4-2DCF-47C1-D94F4D6E1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C0F5C7-095B-3189-CE25-B625CD69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7" name="Bildplatzhalter 6" descr="Ein Bild, das draußen, Baum, Text, Schild enthält.&#10;&#10;KI-generierte Inhalte können fehlerhaft sein.">
            <a:extLst>
              <a:ext uri="{FF2B5EF4-FFF2-40B4-BE49-F238E27FC236}">
                <a16:creationId xmlns:a16="http://schemas.microsoft.com/office/drawing/2014/main" id="{C9F99EB8-4979-C2FC-76ED-459A1CDF6A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881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87BF4-795F-4F2E-89F9-5540EB4FD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Kronensicherung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EA7E75-92FE-448D-9BA8-A45E0AED0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de-AT" sz="160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B5963E-C60D-4291-815E-7812D00B9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087CD8D-BE05-4C81-889E-A887CED4EC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DB39E80-C08F-4E81-AD35-D1A4DAAA7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0747" y="-1"/>
            <a:ext cx="847513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26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87BF4-795F-4F2E-89F9-5540EB4FD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Abstützung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EA7E75-92FE-448D-9BA8-A45E0AED0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de-AT" sz="160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B5963E-C60D-4291-815E-7812D00B9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087CD8D-BE05-4C81-889E-A887CED4EC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DB39E80-C08F-4E81-AD35-D1A4DAAA7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0747" y="0"/>
            <a:ext cx="84751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6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87BF4-795F-4F2E-89F9-5540EB4FD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Habitatbäume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EA7E75-92FE-448D-9BA8-A45E0AED0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de-AT" sz="160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B5963E-C60D-4291-815E-7812D00B9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087CD8D-BE05-4C81-889E-A887CED4EC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DB39E80-C08F-4E81-AD35-D1A4DAAA7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0747" y="0"/>
            <a:ext cx="847513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79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01936-5517-49E9-8FA1-B4B624168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Größenentwicklung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F415A2-1979-4B13-85B5-BF7678DF7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de-AT" sz="1800" i="1" dirty="0"/>
          </a:p>
          <a:p>
            <a:endParaRPr lang="de-AT" i="1" dirty="0"/>
          </a:p>
          <a:p>
            <a:endParaRPr lang="de-AT" sz="1800" i="1" dirty="0"/>
          </a:p>
          <a:p>
            <a:endParaRPr lang="de-AT" i="1" dirty="0"/>
          </a:p>
          <a:p>
            <a:endParaRPr lang="de-AT" sz="1800" i="1" dirty="0"/>
          </a:p>
          <a:p>
            <a:endParaRPr lang="de-AT" sz="1200" i="1" dirty="0"/>
          </a:p>
          <a:p>
            <a:endParaRPr lang="de-AT" sz="1200" i="1" dirty="0"/>
          </a:p>
          <a:p>
            <a:r>
              <a:rPr lang="de-AT" sz="1200" i="1" dirty="0"/>
              <a:t>Abbildungen aus: Wege zur Natur in der Gemeinde, </a:t>
            </a:r>
            <a:r>
              <a:rPr lang="de-AT" sz="1200" i="1" dirty="0" err="1"/>
              <a:t>Kumpfmueller</a:t>
            </a:r>
            <a:r>
              <a:rPr lang="de-AT" sz="1200" i="1" dirty="0"/>
              <a:t> et al., 2004</a:t>
            </a:r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4B07AE-4A2A-4316-8843-952432424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8930D329-F8DC-40C9-B545-34B5CC676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" name="Picture 6" descr="GrößenentwicklungBirke50% Kopie">
            <a:extLst>
              <a:ext uri="{FF2B5EF4-FFF2-40B4-BE49-F238E27FC236}">
                <a16:creationId xmlns:a16="http://schemas.microsoft.com/office/drawing/2014/main" id="{8B3FD322-4B95-45D7-B305-245503B21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45398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80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0C166B-E546-4A7C-BE83-D689F905F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Abzäunung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F87AC9-ADDC-43EC-8195-D90879F80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8C206E-EFC4-4005-86D6-B28D6B569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7" name="Bildplatzhalter 6" descr="Ein Bild, das Baum, draußen, Pflanze, Wald enthält.&#10;&#10;Automatisch generierte Beschreibung">
            <a:extLst>
              <a:ext uri="{FF2B5EF4-FFF2-40B4-BE49-F238E27FC236}">
                <a16:creationId xmlns:a16="http://schemas.microsoft.com/office/drawing/2014/main" id="{76D22B7E-2979-4B06-9188-ECB0868704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931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87BF4-795F-4F2E-89F9-5540EB4FD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Schnittführung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EA7E75-92FE-448D-9BA8-A45E0AED0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altLang="de-DE" sz="2400" dirty="0">
                <a:latin typeface="Verdana" panose="020B0604030504040204" pitchFamily="34" charset="0"/>
              </a:rPr>
              <a:t>Starkäste</a:t>
            </a:r>
            <a:r>
              <a:rPr lang="de-DE" altLang="de-DE" sz="2800" dirty="0">
                <a:latin typeface="Verdana" panose="020B0604030504040204" pitchFamily="34" charset="0"/>
              </a:rPr>
              <a:t> </a:t>
            </a:r>
          </a:p>
          <a:p>
            <a:r>
              <a:rPr lang="de-DE" altLang="de-DE" sz="2400" dirty="0">
                <a:latin typeface="Verdana" panose="020B0604030504040204" pitchFamily="34" charset="0"/>
              </a:rPr>
              <a:t>DM über 10 cm </a:t>
            </a:r>
          </a:p>
          <a:p>
            <a:r>
              <a:rPr lang="de-DE" altLang="de-DE" sz="2400" dirty="0">
                <a:latin typeface="Verdana" panose="020B0604030504040204" pitchFamily="34" charset="0"/>
              </a:rPr>
              <a:t>sollen nicht</a:t>
            </a:r>
          </a:p>
          <a:p>
            <a:r>
              <a:rPr lang="de-DE" altLang="de-DE" sz="2400" dirty="0">
                <a:latin typeface="Verdana" panose="020B0604030504040204" pitchFamily="34" charset="0"/>
              </a:rPr>
              <a:t>abgeschnitten </a:t>
            </a:r>
          </a:p>
          <a:p>
            <a:r>
              <a:rPr lang="de-DE" altLang="de-DE" sz="2400" dirty="0">
                <a:latin typeface="Verdana" panose="020B0604030504040204" pitchFamily="34" charset="0"/>
              </a:rPr>
              <a:t>werden!</a:t>
            </a:r>
          </a:p>
          <a:p>
            <a:pPr>
              <a:defRPr/>
            </a:pP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B5963E-C60D-4291-815E-7812D00B9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6926BBE-329B-49CD-82B6-EAC706154A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6F483B55-63CD-4415-800E-9218C10D4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0748" y="0"/>
            <a:ext cx="6752742" cy="677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38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F5308-3EEF-7AF9-7D9B-B83F5DC36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E3F8183-BA71-8391-579D-6185F91D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Schlussendlich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084DC1C-9B85-0726-5C8A-CD540C1DB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B8E4DB-9A5F-088A-C5AF-52401793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62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8D5F19-DD09-F1E2-BC10-D22E2C4BF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Kurzum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AD1842-01DC-E33B-52C0-67BD05166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7350" y="2511811"/>
            <a:ext cx="3345800" cy="4169031"/>
          </a:xfrm>
        </p:spPr>
        <p:txBody>
          <a:bodyPr>
            <a:normAutofit/>
          </a:bodyPr>
          <a:lstStyle/>
          <a:p>
            <a:r>
              <a:rPr lang="de-AT" dirty="0"/>
              <a:t>Alte Bäume erhalten</a:t>
            </a:r>
          </a:p>
          <a:p>
            <a:r>
              <a:rPr lang="de-AT" dirty="0"/>
              <a:t>Neue Bäume pflanzen </a:t>
            </a:r>
          </a:p>
          <a:p>
            <a:r>
              <a:rPr lang="de-AT" dirty="0"/>
              <a:t>„Heimische“ Arten bevorzugen</a:t>
            </a:r>
          </a:p>
          <a:p>
            <a:r>
              <a:rPr lang="de-AT" dirty="0"/>
              <a:t>Der richtige Baum am richtigen Platz</a:t>
            </a:r>
          </a:p>
          <a:p>
            <a:r>
              <a:rPr lang="de-AT" dirty="0"/>
              <a:t>An die übernächste Generation denken</a:t>
            </a:r>
          </a:p>
          <a:p>
            <a:r>
              <a:rPr lang="de-AT" dirty="0"/>
              <a:t>Gute handwerkliche Praxis</a:t>
            </a:r>
          </a:p>
          <a:p>
            <a:r>
              <a:rPr lang="de-AT" dirty="0"/>
              <a:t>In den ersten Jahren investieren</a:t>
            </a:r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E373D9-BEEA-A7A0-2607-858D8E19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624" y="6288789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11" name="Bildplatzhalter 10" descr="Ein Bild, das draußen, Himmel, Wolke, Gelände enthält.&#10;&#10;KI-generierte Inhalte können fehlerhaft sein.">
            <a:extLst>
              <a:ext uri="{FF2B5EF4-FFF2-40B4-BE49-F238E27FC236}">
                <a16:creationId xmlns:a16="http://schemas.microsoft.com/office/drawing/2014/main" id="{B8B4008C-A665-8475-EF62-508B2781F0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Grafik 12" descr="Ein Bild, das draußen, Himmel, Wolke, Baum enthält.&#10;&#10;KI-generierte Inhalte können fehlerhaft sein.">
            <a:extLst>
              <a:ext uri="{FF2B5EF4-FFF2-40B4-BE49-F238E27FC236}">
                <a16:creationId xmlns:a16="http://schemas.microsoft.com/office/drawing/2014/main" id="{F0355559-D0F2-7786-FE72-5E7429B0D1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992" y="4358244"/>
            <a:ext cx="3333008" cy="249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1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7F1BB-ECE6-46BD-BD80-D2BC83602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Der Baum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D0B0C4-156D-4AB7-BEDC-23477C407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/>
              <a:t>Zu fällen einen schönen Baum</a:t>
            </a:r>
          </a:p>
          <a:p>
            <a:r>
              <a:rPr lang="de-AT" dirty="0"/>
              <a:t>Brauchts eine halbe Stunde kaum.</a:t>
            </a:r>
          </a:p>
          <a:p>
            <a:r>
              <a:rPr lang="de-AT" dirty="0"/>
              <a:t>Zu wachsen bis man ihn bewundert</a:t>
            </a:r>
          </a:p>
          <a:p>
            <a:r>
              <a:rPr lang="de-AT" dirty="0"/>
              <a:t>Braucht er, bedenk es, ein Jahrhundert.</a:t>
            </a:r>
          </a:p>
          <a:p>
            <a:endParaRPr lang="de-AT" dirty="0"/>
          </a:p>
          <a:p>
            <a:r>
              <a:rPr lang="de-AT" i="1" dirty="0"/>
              <a:t>Eugen Roth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BACE33D-D178-405A-81A3-9CF8FA77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6" name="Grafik 3">
            <a:extLst>
              <a:ext uri="{FF2B5EF4-FFF2-40B4-BE49-F238E27FC236}">
                <a16:creationId xmlns:a16="http://schemas.microsoft.com/office/drawing/2014/main" id="{57073D5D-FA17-4E24-817E-0B894719E0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5" y="0"/>
            <a:ext cx="84312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63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7F1BB-ECE6-46BD-BD80-D2BC83602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Vorhandene Bäume erhalten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18A1F3-9021-48EA-AAC6-BEF5528F0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… wo immer es möglich ist</a:t>
            </a:r>
          </a:p>
          <a:p>
            <a:r>
              <a:rPr lang="de-AT" dirty="0"/>
              <a:t>… um (fast) jeden Preis</a:t>
            </a:r>
          </a:p>
          <a:p>
            <a:pPr>
              <a:defRPr/>
            </a:pPr>
            <a:r>
              <a:rPr lang="de-AT" sz="2000" dirty="0">
                <a:solidFill>
                  <a:schemeClr val="tx1"/>
                </a:solidFill>
              </a:rPr>
              <a:t>Im Zweifelsfall Fachliche Expertise einholen:</a:t>
            </a:r>
          </a:p>
          <a:p>
            <a:pPr>
              <a:defRPr/>
            </a:pPr>
            <a:r>
              <a:rPr lang="de-AT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info@baumkonvention.at</a:t>
            </a:r>
            <a:endParaRPr lang="de-AT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de-AT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AT" dirty="0">
                <a:solidFill>
                  <a:schemeClr val="tx1"/>
                </a:solidFill>
              </a:rPr>
              <a:t>Allgemeine Infos und </a:t>
            </a:r>
            <a:r>
              <a:rPr lang="de-AT" dirty="0" err="1">
                <a:solidFill>
                  <a:schemeClr val="tx1"/>
                </a:solidFill>
              </a:rPr>
              <a:t>downloads</a:t>
            </a:r>
            <a:r>
              <a:rPr lang="de-AT" dirty="0">
                <a:solidFill>
                  <a:schemeClr val="tx1"/>
                </a:solidFill>
              </a:rPr>
              <a:t>:</a:t>
            </a:r>
          </a:p>
          <a:p>
            <a:pPr>
              <a:defRPr/>
            </a:pPr>
            <a:r>
              <a:rPr lang="de-AT" sz="2000" dirty="0">
                <a:solidFill>
                  <a:schemeClr val="tx1"/>
                </a:solidFill>
              </a:rPr>
              <a:t>www.baumkonvention.at</a:t>
            </a:r>
          </a:p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9D687F-2391-4251-ADDB-80D165F6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0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82F18-92D2-45F5-9CFA-BD638FB5E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Leistungen eines Baumes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C380B61-7A0F-43D5-8CB1-FFCC8280E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Beschattung und Kühlung</a:t>
            </a:r>
            <a:br>
              <a:rPr lang="de-AT" dirty="0"/>
            </a:br>
            <a:r>
              <a:rPr lang="de-AT" dirty="0"/>
              <a:t>Lebensraum</a:t>
            </a:r>
            <a:br>
              <a:rPr lang="de-AT" dirty="0"/>
            </a:br>
            <a:r>
              <a:rPr lang="de-AT" dirty="0"/>
              <a:t>Atmosphäre</a:t>
            </a:r>
            <a:br>
              <a:rPr lang="de-AT" dirty="0"/>
            </a:br>
            <a:r>
              <a:rPr lang="de-AT" dirty="0"/>
              <a:t>Filterwirkung Feinstaub</a:t>
            </a:r>
          </a:p>
          <a:p>
            <a:r>
              <a:rPr lang="de-AT" dirty="0"/>
              <a:t>Und das alles bei unglaublich niedrigen Betriebskosten!</a:t>
            </a:r>
            <a:br>
              <a:rPr lang="de-AT" dirty="0"/>
            </a:br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0B5B13-8796-4CAF-B69B-EDC9FF99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404B4406-DCF5-4645-9D33-2C2707E3AC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0749" y="0"/>
            <a:ext cx="8431251" cy="6858000"/>
          </a:xfrm>
        </p:spPr>
      </p:pic>
    </p:spTree>
    <p:extLst>
      <p:ext uri="{BB962C8B-B14F-4D97-AF65-F5344CB8AC3E}">
        <p14:creationId xmlns:p14="http://schemas.microsoft.com/office/powerpoint/2010/main" val="218073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4E7A6-206F-11EF-89B8-3680F190B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32392-15A3-8E03-B2F0-2B2D29878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Biodiversität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5C731F-7EA0-4A61-1C35-74074DBB4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Lebensraum für Tierarten</a:t>
            </a:r>
          </a:p>
          <a:p>
            <a:endParaRPr lang="de-AT" dirty="0"/>
          </a:p>
          <a:p>
            <a:r>
              <a:rPr lang="de-AT" dirty="0"/>
              <a:t>Aus:</a:t>
            </a:r>
          </a:p>
          <a:p>
            <a:r>
              <a:rPr lang="de-AT" dirty="0" err="1"/>
              <a:t>Natur&amp;Garten</a:t>
            </a:r>
            <a:r>
              <a:rPr lang="de-AT" dirty="0"/>
              <a:t>, Heft 5.24</a:t>
            </a:r>
          </a:p>
          <a:p>
            <a:r>
              <a:rPr lang="de-AT" dirty="0"/>
              <a:t>Ulrike Aufderheide:</a:t>
            </a:r>
            <a:br>
              <a:rPr lang="de-AT" dirty="0"/>
            </a:br>
            <a:r>
              <a:rPr lang="de-AT" dirty="0"/>
              <a:t>Stadtbäume – Biodiversität und Klima</a:t>
            </a:r>
          </a:p>
          <a:p>
            <a:r>
              <a:rPr lang="de-AT" dirty="0"/>
              <a:t>www.naturgarten.org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EC14B4-B6B5-B260-E0D4-5AFF4FDB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AC03146A-0B71-5039-3788-25C5B0CE71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5"/>
          <a:stretch/>
        </p:blipFill>
        <p:spPr>
          <a:xfrm>
            <a:off x="3728852" y="0"/>
            <a:ext cx="8463148" cy="6858000"/>
          </a:xfrm>
        </p:spPr>
      </p:pic>
    </p:spTree>
    <p:extLst>
      <p:ext uri="{BB962C8B-B14F-4D97-AF65-F5344CB8AC3E}">
        <p14:creationId xmlns:p14="http://schemas.microsoft.com/office/powerpoint/2010/main" val="16225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1049</Words>
  <Application>Microsoft Office PowerPoint</Application>
  <PresentationFormat>Breitbild</PresentationFormat>
  <Paragraphs>334</Paragraphs>
  <Slides>64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64</vt:i4>
      </vt:variant>
    </vt:vector>
  </HeadingPairs>
  <TitlesOfParts>
    <vt:vector size="70" baseType="lpstr">
      <vt:lpstr>Arial</vt:lpstr>
      <vt:lpstr>Calibri</vt:lpstr>
      <vt:lpstr>Century Gothic</vt:lpstr>
      <vt:lpstr>Rockwell</vt:lpstr>
      <vt:lpstr>Verdana</vt:lpstr>
      <vt:lpstr>Office</vt:lpstr>
      <vt:lpstr>Zukunftsbäume für die Stadt 6. März 2025</vt:lpstr>
      <vt:lpstr>Anstelle einer Einleitung:  Zahlt sich das aus?</vt:lpstr>
      <vt:lpstr>Es zahlt sich aus!</vt:lpstr>
      <vt:lpstr>Basics</vt:lpstr>
      <vt:lpstr>Gehölzformen</vt:lpstr>
      <vt:lpstr>Größenentwicklung</vt:lpstr>
      <vt:lpstr>Vorhandene Bäume erhalten</vt:lpstr>
      <vt:lpstr>Leistungen eines Baumes</vt:lpstr>
      <vt:lpstr>Biodiversität</vt:lpstr>
      <vt:lpstr>Platz</vt:lpstr>
      <vt:lpstr>Kirche</vt:lpstr>
      <vt:lpstr>Allee im Park</vt:lpstr>
      <vt:lpstr>Straße</vt:lpstr>
      <vt:lpstr>Parkplatz</vt:lpstr>
      <vt:lpstr>So nicht!</vt:lpstr>
      <vt:lpstr>Neue Bäume pflanzen</vt:lpstr>
      <vt:lpstr>Tabakfabrik Linz</vt:lpstr>
      <vt:lpstr>Park im Dorf Neukirchen an der Enknach</vt:lpstr>
      <vt:lpstr>Die richtige Planung – ein Fall für den Profi</vt:lpstr>
      <vt:lpstr>Vom Wald  in die Stadt</vt:lpstr>
      <vt:lpstr>Vom Berg  in die Stadt</vt:lpstr>
      <vt:lpstr>Luftraum</vt:lpstr>
      <vt:lpstr>Wurzelraum</vt:lpstr>
      <vt:lpstr>Wurzelraum</vt:lpstr>
      <vt:lpstr>Bodenvorbereitung</vt:lpstr>
      <vt:lpstr>Sonderfall Schwammstadt</vt:lpstr>
      <vt:lpstr>Schwammstadt-prinzip</vt:lpstr>
      <vt:lpstr>Schwammstadt</vt:lpstr>
      <vt:lpstr>Die Pflanzung</vt:lpstr>
      <vt:lpstr>Pflanzung</vt:lpstr>
      <vt:lpstr>Pflanzung</vt:lpstr>
      <vt:lpstr>Pflanzung Extras</vt:lpstr>
      <vt:lpstr>Pflanzung Extras</vt:lpstr>
      <vt:lpstr>Die richtige Erziehung</vt:lpstr>
      <vt:lpstr>Gießen</vt:lpstr>
      <vt:lpstr>Gießen</vt:lpstr>
      <vt:lpstr>Aufasten</vt:lpstr>
      <vt:lpstr>Was ist der richtige Baum für die Zukunft?</vt:lpstr>
      <vt:lpstr>Vielfalt</vt:lpstr>
      <vt:lpstr>Heimisch</vt:lpstr>
      <vt:lpstr>Auf der Suche</vt:lpstr>
      <vt:lpstr>Heimisch?</vt:lpstr>
      <vt:lpstr>Standortgerecht</vt:lpstr>
      <vt:lpstr>Wildformen</vt:lpstr>
      <vt:lpstr>Gärtnerische Formen</vt:lpstr>
      <vt:lpstr>Lebensraum</vt:lpstr>
      <vt:lpstr>Geeignete Arten</vt:lpstr>
      <vt:lpstr>Feldahorn</vt:lpstr>
      <vt:lpstr>Vogelkirsche</vt:lpstr>
      <vt:lpstr>Espe</vt:lpstr>
      <vt:lpstr>Kornelkirsche</vt:lpstr>
      <vt:lpstr>Voll im Saft!</vt:lpstr>
      <vt:lpstr>Reifephase</vt:lpstr>
      <vt:lpstr>Unnötige Schnitte</vt:lpstr>
      <vt:lpstr>Wenn Bäume alt werden…</vt:lpstr>
      <vt:lpstr>Baumkontrolle</vt:lpstr>
      <vt:lpstr>Kronensicherung</vt:lpstr>
      <vt:lpstr>Abstützung</vt:lpstr>
      <vt:lpstr>Habitatbäume</vt:lpstr>
      <vt:lpstr>Abzäunung</vt:lpstr>
      <vt:lpstr>Schnittführung</vt:lpstr>
      <vt:lpstr>Schlussendlich</vt:lpstr>
      <vt:lpstr>Kurzum</vt:lpstr>
      <vt:lpstr>Der Baum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Bienenfreundlicher Grünraum So kann‘s gelingen  Vernetzungstreffen 29.9.2020</dc:title>
  <dc:creator>Edith Kals</dc:creator>
  <cp:lastModifiedBy>Markus Kumpfmüller</cp:lastModifiedBy>
  <cp:revision>78</cp:revision>
  <dcterms:created xsi:type="dcterms:W3CDTF">2020-09-25T07:27:51Z</dcterms:created>
  <dcterms:modified xsi:type="dcterms:W3CDTF">2025-03-06T09:39:53Z</dcterms:modified>
</cp:coreProperties>
</file>